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83" r:id="rId2"/>
  </p:sldMasterIdLst>
  <p:notesMasterIdLst>
    <p:notesMasterId r:id="rId44"/>
  </p:notesMasterIdLst>
  <p:sldIdLst>
    <p:sldId id="449" r:id="rId3"/>
    <p:sldId id="476" r:id="rId4"/>
    <p:sldId id="490" r:id="rId5"/>
    <p:sldId id="462" r:id="rId6"/>
    <p:sldId id="450" r:id="rId7"/>
    <p:sldId id="451" r:id="rId8"/>
    <p:sldId id="475" r:id="rId9"/>
    <p:sldId id="528" r:id="rId10"/>
    <p:sldId id="459" r:id="rId11"/>
    <p:sldId id="474" r:id="rId12"/>
    <p:sldId id="460" r:id="rId13"/>
    <p:sldId id="477" r:id="rId14"/>
    <p:sldId id="491" r:id="rId15"/>
    <p:sldId id="492" r:id="rId16"/>
    <p:sldId id="493" r:id="rId17"/>
    <p:sldId id="495" r:id="rId18"/>
    <p:sldId id="494" r:id="rId19"/>
    <p:sldId id="524" r:id="rId20"/>
    <p:sldId id="497" r:id="rId21"/>
    <p:sldId id="525" r:id="rId22"/>
    <p:sldId id="526" r:id="rId23"/>
    <p:sldId id="533" r:id="rId24"/>
    <p:sldId id="530" r:id="rId25"/>
    <p:sldId id="534" r:id="rId26"/>
    <p:sldId id="505" r:id="rId27"/>
    <p:sldId id="506" r:id="rId28"/>
    <p:sldId id="535" r:id="rId29"/>
    <p:sldId id="518" r:id="rId30"/>
    <p:sldId id="510" r:id="rId31"/>
    <p:sldId id="511" r:id="rId32"/>
    <p:sldId id="488" r:id="rId33"/>
    <p:sldId id="509" r:id="rId34"/>
    <p:sldId id="479" r:id="rId35"/>
    <p:sldId id="478" r:id="rId36"/>
    <p:sldId id="507" r:id="rId37"/>
    <p:sldId id="489" r:id="rId38"/>
    <p:sldId id="512" r:id="rId39"/>
    <p:sldId id="481" r:id="rId40"/>
    <p:sldId id="514" r:id="rId41"/>
    <p:sldId id="515" r:id="rId42"/>
    <p:sldId id="516" r:id="rId43"/>
  </p:sldIdLst>
  <p:sldSz cx="9144000" cy="6858000" type="screen4x3"/>
  <p:notesSz cx="6858000" cy="9144000"/>
  <p:embeddedFontLst>
    <p:embeddedFont>
      <p:font typeface="Lucida Sans Unicode" panose="020B0602030504020204" pitchFamily="3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PT Sans Caption" panose="020B0604020202020204" pitchFamily="34" charset="-52"/>
      <p:regular r:id="rId50"/>
      <p:bold r:id="rId51"/>
    </p:embeddedFont>
    <p:embeddedFont>
      <p:font typeface="PT Sans Narrow" panose="020B0604020202020204" pitchFamily="34" charset="-52"/>
      <p:regular r:id="rId52"/>
      <p:bold r:id="rId53"/>
    </p:embeddedFont>
  </p:embeddedFontLst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йко Марина Александровна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676C"/>
    <a:srgbClr val="0095E5"/>
    <a:srgbClr val="FFFFFF"/>
    <a:srgbClr val="CDE9FF"/>
    <a:srgbClr val="04AC18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87273" autoAdjust="0"/>
  </p:normalViewPr>
  <p:slideViewPr>
    <p:cSldViewPr>
      <p:cViewPr varScale="1">
        <p:scale>
          <a:sx n="88" d="100"/>
          <a:sy n="88" d="100"/>
        </p:scale>
        <p:origin x="1147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043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73100"/>
            <a:ext cx="4565650" cy="3443288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CECA789-C651-4048-B53B-4C64A874E2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Имеем большой опыт оснащения границ РФ, большие расстояния, разные условия. Условия на Северном Кавказе кажутся нам близкими</a:t>
            </a:r>
            <a:r>
              <a:rPr lang="en-US" altLang="ru-RU" smtClean="0">
                <a:latin typeface="Times New Roman" panose="02020603050405020304" pitchFamily="18" charset="0"/>
              </a:rPr>
              <a:t> </a:t>
            </a:r>
            <a:r>
              <a:rPr lang="ru-RU" altLang="ru-RU" smtClean="0">
                <a:latin typeface="Times New Roman" panose="02020603050405020304" pitchFamily="18" charset="0"/>
              </a:rPr>
              <a:t>к приграничным условиям Боливии. Вот какими ТСО мы решаем подобные задачи в данном регионе.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DF3DAF80-707F-4EAD-BC19-BC8745346CCA}" type="slidenum">
              <a:rPr lang="ru-RU" altLang="ru-RU" smtClean="0">
                <a:solidFill>
                  <a:srgbClr val="000000"/>
                </a:solidFill>
              </a:rPr>
              <a:pPr/>
              <a:t>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Комплекс Центавр позволит экономно использовать ограниченные человеческие ресурсы и повысить эффективность работы пограничных нарядов. Может эксплуатироваться не только в условиях открытых пространств, но и лесистой, среднепересеченной и горной местности без предварительной инженерной подготовки в любое время года и суток. </a:t>
            </a:r>
            <a:br>
              <a:rPr lang="ru-RU" altLang="ru-RU" smtClean="0">
                <a:latin typeface="Times New Roman" panose="02020603050405020304" pitchFamily="18" charset="0"/>
              </a:rPr>
            </a:br>
            <a:endParaRPr lang="ru-RU" altLang="ru-RU" smtClean="0">
              <a:latin typeface="Times New Roman" panose="02020603050405020304" pitchFamily="18" charset="0"/>
            </a:endParaRPr>
          </a:p>
          <a:p>
            <a:r>
              <a:rPr lang="ru-RU" altLang="ru-RU" smtClean="0">
                <a:latin typeface="Times New Roman" panose="02020603050405020304" pitchFamily="18" charset="0"/>
              </a:rPr>
              <a:t/>
            </a:r>
            <a:br>
              <a:rPr lang="ru-RU" altLang="ru-RU" smtClean="0">
                <a:latin typeface="Times New Roman" panose="02020603050405020304" pitchFamily="18" charset="0"/>
              </a:rPr>
            </a:br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2A674ED0-70F9-4A25-B124-42450362E042}" type="slidenum">
              <a:rPr lang="ru-RU" altLang="ru-RU" smtClean="0">
                <a:solidFill>
                  <a:srgbClr val="000000"/>
                </a:solidFill>
              </a:rPr>
              <a:pPr/>
              <a:t>10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Работа комплекса при комплектации с охранными извещателями заключается в следующем. При работе комплекса в автоматическом режиме, поворотное устройство направляет видеокамеру и тепловизор в заранее настроенные оператором точки наблюдения.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При сработке одного из извещателей он формирует извещение о тревоге, далее оно по радиоканалу передается на пост мониторинга и носимый комплект «Уником-1-Н», который направляет извещение на индивидуальные оповещатели «Уником-Амулет». Одновременно с этим пост мониторинга подаёт команду на поворотное устройство, которое автоматически направляет видеокамеру и тепловизор, в место срабатывания извещателя, дальнейшее управление поворотным устройством, видеокамерой и тепловизором, оператор может производить вручную. 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Позиции нахождения извещателей заранее настроены оператором. При поступлении тревожного извещения на индивидуальный оповещатель «Уником-Амулет» происходит его фиксация и выдача индивидуального звукового, светового и вибрационного оповещения (посредством входящих в его состав звукового, светового и вибрационного оповещателей).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66EED8E6-2C21-45EA-A066-AF05D1F75FF3}" type="slidenum">
              <a:rPr lang="ru-RU" altLang="ru-RU" smtClean="0">
                <a:solidFill>
                  <a:srgbClr val="000000"/>
                </a:solidFill>
              </a:rPr>
              <a:pPr/>
              <a:t>11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Скорпион применяется в качестве быстроразворачиваемого мобильного вспомогательного средства охраны, позволяет вести наблюдение за большими открытыми пространствами, объектами, находящимися на значительном удалении. В салоне автомобиля расположено рабочее место оператора,                  ЖК-монитор, контроллер управления поворотными камерами PTZ AV-P65 и встроенная панель управления комплектом автономного питания STL-724.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В грузовом отсеке автомобиля установлены пневматическая мачта STS-10904, оборудованная поворотным устройством SDP-881, видеокамерой дальнего обзора SDP-8083 и тепловизором SDP-8815M, контроллер управления оборудованием, комплект автономного питания STL-724, воздушный компрессор с блоком автоматики, аккумуляторный блок, зарядное устройство и шкаф монтажный.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Оснащен комплектом ночного вождения </a:t>
            </a:r>
            <a:r>
              <a:rPr lang="en-US" altLang="ru-RU" smtClean="0">
                <a:latin typeface="Times New Roman" panose="02020603050405020304" pitchFamily="18" charset="0"/>
              </a:rPr>
              <a:t>STL</a:t>
            </a:r>
            <a:r>
              <a:rPr lang="ru-RU" altLang="ru-RU" smtClean="0">
                <a:latin typeface="Times New Roman" panose="02020603050405020304" pitchFamily="18" charset="0"/>
              </a:rPr>
              <a:t>-8870 предназначен для управления автомобилем в ночное время суток.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Комплект ночного вождения </a:t>
            </a:r>
            <a:r>
              <a:rPr lang="en-US" altLang="ru-RU" smtClean="0">
                <a:latin typeface="Times New Roman" panose="02020603050405020304" pitchFamily="18" charset="0"/>
              </a:rPr>
              <a:t>STL</a:t>
            </a:r>
            <a:r>
              <a:rPr lang="ru-RU" altLang="ru-RU" smtClean="0">
                <a:latin typeface="Times New Roman" panose="02020603050405020304" pitchFamily="18" charset="0"/>
              </a:rPr>
              <a:t>-8870 представляет собой тепловизор установленный на автомобиле и планшет со специальным программным обеспечением.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766F1FC3-C0E3-4384-A391-876F85E1E14B}" type="slidenum">
              <a:rPr lang="ru-RU" altLang="ru-RU" smtClean="0">
                <a:solidFill>
                  <a:srgbClr val="000000"/>
                </a:solidFill>
              </a:rPr>
              <a:pPr/>
              <a:t>12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Возможно использование оборудования комплекса на базе автомобиля местного производства.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5E8094ED-740B-4840-8F04-E2B2EEC55734}" type="slidenum">
              <a:rPr lang="ru-RU" altLang="ru-RU" smtClean="0">
                <a:solidFill>
                  <a:srgbClr val="000000"/>
                </a:solidFill>
              </a:rPr>
              <a:pPr/>
              <a:t>13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За счет комплекта для ночного вождения, возможно вести скрытое наблюдение за охраняемыми участками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3A22177C-2424-4E3A-B0D5-31CA4C2D289C}" type="slidenum">
              <a:rPr lang="ru-RU" altLang="ru-RU" smtClean="0">
                <a:solidFill>
                  <a:srgbClr val="000000"/>
                </a:solidFill>
              </a:rPr>
              <a:pPr/>
              <a:t>14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AE08B3D2-9D03-41F5-B85F-8BA337FBF562}" type="slidenum">
              <a:rPr lang="ru-RU" altLang="ru-RU" smtClean="0">
                <a:solidFill>
                  <a:srgbClr val="000000"/>
                </a:solidFill>
              </a:rPr>
              <a:pPr/>
              <a:t>15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Круговая радиолокация, отображение типа целей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уникальные алгоритмы обработки сигнала, позволяющие получать точные данные о наблюдаемых объектах при любых погодных условиях.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5ED5DEAC-270F-44ED-B642-ECE8D7D796F9}" type="slidenum">
              <a:rPr lang="ru-RU" altLang="ru-RU" smtClean="0">
                <a:solidFill>
                  <a:srgbClr val="000000"/>
                </a:solidFill>
              </a:rPr>
              <a:pPr/>
              <a:t>16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E97AD6F0-022E-4B0B-85DD-8041454BF00C}" type="slidenum">
              <a:rPr lang="ru-RU" altLang="ru-RU" smtClean="0">
                <a:solidFill>
                  <a:srgbClr val="000000"/>
                </a:solidFill>
              </a:rPr>
              <a:pPr/>
              <a:t>17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При использовании совместно с Видеокамерой и тепловизором мы получаем визуальное отображение объектов по координатам, полученным от радиолокаторов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81251332-0C8D-40C3-A4C9-ECA94274F6C7}" type="slidenum">
              <a:rPr lang="ru-RU" altLang="ru-RU" smtClean="0">
                <a:solidFill>
                  <a:srgbClr val="000000"/>
                </a:solidFill>
              </a:rPr>
              <a:pPr/>
              <a:t>18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C7AC4636-3070-4926-A0C8-ABF5158FA135}" type="slidenum">
              <a:rPr lang="ru-RU" altLang="ru-RU" smtClean="0">
                <a:solidFill>
                  <a:srgbClr val="000000"/>
                </a:solidFill>
              </a:rPr>
              <a:pPr/>
              <a:t>19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Можно показать ролик </a:t>
            </a:r>
            <a:r>
              <a:rPr lang="x-none" sz="700" b="1" dirty="0"/>
              <a:t>Комплекс обеспечивает охрану открытых участков местности и периметров, подступов и путей передвижения к важным объектам, удаленных от станционных частей на расстояние до </a:t>
            </a:r>
            <a:r>
              <a:rPr lang="ru-RU" sz="700" b="1" dirty="0"/>
              <a:t>10000</a:t>
            </a:r>
            <a:r>
              <a:rPr lang="x-none" sz="700" b="1" dirty="0"/>
              <a:t> м. и предназначается для использования в качестве основного или вспомогательного рубежа охраны.</a:t>
            </a:r>
            <a:r>
              <a:rPr lang="x-none" sz="700" dirty="0"/>
              <a:t> Комплекс решает следующие задачи:</a:t>
            </a:r>
            <a:endParaRPr lang="ru-RU" sz="700" i="1" dirty="0"/>
          </a:p>
          <a:p>
            <a:pPr>
              <a:defRPr/>
            </a:pPr>
            <a:r>
              <a:rPr lang="x-none" sz="700" dirty="0"/>
              <a:t>- интеллектуальное видеонаблюдение больших открытых пространств в реальном масштабе времени;</a:t>
            </a:r>
            <a:endParaRPr lang="ru-RU" sz="700" i="1" dirty="0"/>
          </a:p>
          <a:p>
            <a:pPr>
              <a:defRPr/>
            </a:pPr>
            <a:r>
              <a:rPr lang="x-none" sz="700" dirty="0"/>
              <a:t>- автоматическое обнаружение и сопровождение целей поворотной видеокамерой и тепловизором – работа в режиме видеолокации;</a:t>
            </a:r>
            <a:endParaRPr lang="ru-RU" sz="700" i="1" dirty="0"/>
          </a:p>
          <a:p>
            <a:pPr>
              <a:defRPr/>
            </a:pPr>
            <a:r>
              <a:rPr lang="x-none" sz="700" dirty="0"/>
              <a:t>- получение и интеллектуальная обработка извещений от охранных извещателей любого типа, установленных на охраняемом периметре;</a:t>
            </a:r>
            <a:endParaRPr lang="ru-RU" sz="700" i="1" dirty="0"/>
          </a:p>
          <a:p>
            <a:pPr>
              <a:defRPr/>
            </a:pPr>
            <a:r>
              <a:rPr lang="x-none" sz="700" dirty="0"/>
              <a:t>- обеспечение собственной безопасности комплекса;</a:t>
            </a:r>
            <a:endParaRPr lang="ru-RU" sz="700" i="1" dirty="0"/>
          </a:p>
          <a:p>
            <a:pPr>
              <a:defRPr/>
            </a:pPr>
            <a:r>
              <a:rPr lang="x-none" sz="700" dirty="0"/>
              <a:t>- автономное электропитание комплекса на основе энергии солнца;</a:t>
            </a:r>
            <a:endParaRPr lang="ru-RU" sz="700" i="1" dirty="0"/>
          </a:p>
          <a:p>
            <a:pPr marL="171450" indent="-171450">
              <a:buFontTx/>
              <a:buChar char="-"/>
              <a:defRPr/>
            </a:pPr>
            <a:r>
              <a:rPr lang="x-none" sz="700" dirty="0"/>
              <a:t>организация канала связи с удаленным постом мониторинга.</a:t>
            </a:r>
            <a:endParaRPr lang="ru-RU" sz="700" dirty="0"/>
          </a:p>
          <a:p>
            <a:pPr marL="171450" indent="-171450">
              <a:buFontTx/>
              <a:buChar char="-"/>
              <a:defRPr/>
            </a:pPr>
            <a:r>
              <a:rPr lang="ru-RU" sz="700" dirty="0"/>
              <a:t>Оборудование, размещённое в контроллере управления предназначено для электропитания нагрузки комплекса, поддержания уровня заряда АКБ, мониторинга работоспособности составных частей комплекса и обеспечения радиорелейной связи со станционным постом.  </a:t>
            </a:r>
          </a:p>
          <a:p>
            <a:pPr marL="171450" indent="-171450">
              <a:buFontTx/>
              <a:buChar char="-"/>
              <a:defRPr/>
            </a:pPr>
            <a:r>
              <a:rPr lang="ru-RU" sz="700" dirty="0"/>
              <a:t>Система обладает полностью автономным питанием и управляется по беспроводному каналу передачи данных на расстоянии до 30 км (при условии прямой видимости).</a:t>
            </a:r>
          </a:p>
          <a:p>
            <a:pPr>
              <a:buFontTx/>
              <a:buNone/>
              <a:defRPr/>
            </a:pPr>
            <a:r>
              <a:rPr lang="ru-RU" sz="700" dirty="0"/>
              <a:t>При установке системы “</a:t>
            </a:r>
            <a:r>
              <a:rPr lang="ru-RU" sz="700" dirty="0" err="1"/>
              <a:t>Observer</a:t>
            </a:r>
            <a:r>
              <a:rPr lang="ru-RU" sz="700" dirty="0"/>
              <a:t>” не требуется прокладывать кабели, т.к. система полностью автономна и имеет автономное электропитание на основе энергии ветра и солнца, а также аккумулятора высокой емкости с алгоритмами интеллектуального энергосбережения. Каждый комплекс может служить в качестве ретранслятора для аналогичного комплекса путём установки дополнительного комплекта системы обеспечения радиорелейного канала связи.</a:t>
            </a:r>
          </a:p>
          <a:p>
            <a:pPr>
              <a:buFontTx/>
              <a:buNone/>
              <a:defRPr/>
            </a:pPr>
            <a:r>
              <a:rPr lang="ru-RU" sz="700" dirty="0"/>
              <a:t/>
            </a:r>
            <a:br>
              <a:rPr lang="ru-RU" sz="700" dirty="0"/>
            </a:br>
            <a:endParaRPr lang="ru-RU" sz="700" b="1" i="1" dirty="0"/>
          </a:p>
          <a:p>
            <a:pPr>
              <a:defRPr/>
            </a:pPr>
            <a:endParaRPr lang="ru-RU" altLang="ru-RU" sz="700" dirty="0">
              <a:latin typeface="Times New Roman" panose="02020603050405020304" pitchFamily="18" charset="0"/>
            </a:endParaRP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8ADD7A92-A5BC-49F7-8ECE-17B20FF83E4F}" type="slidenum">
              <a:rPr lang="ru-RU" altLang="ru-RU" smtClean="0">
                <a:solidFill>
                  <a:srgbClr val="000000"/>
                </a:solidFill>
              </a:rPr>
              <a:pPr/>
              <a:t>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F01169D0-F096-41E0-B9C3-DBC86369C3EE}" type="slidenum">
              <a:rPr lang="ru-RU" altLang="ru-RU" smtClean="0">
                <a:solidFill>
                  <a:srgbClr val="000000"/>
                </a:solidFill>
              </a:rPr>
              <a:pPr/>
              <a:t>20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18DDE10E-A941-40D8-BEBB-BA7B441BF5F6}" type="slidenum">
              <a:rPr lang="ru-RU" altLang="ru-RU" smtClean="0">
                <a:solidFill>
                  <a:srgbClr val="000000"/>
                </a:solidFill>
              </a:rPr>
              <a:pPr/>
              <a:t>21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B4447972-CE03-4900-978E-64E0183656E7}" type="slidenum">
              <a:rPr lang="ru-RU" altLang="ru-RU" smtClean="0">
                <a:solidFill>
                  <a:srgbClr val="000000"/>
                </a:solidFill>
              </a:rPr>
              <a:pPr/>
              <a:t>22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C73465F2-D70F-4D28-A39A-3FD045CF9CEA}" type="slidenum">
              <a:rPr lang="ru-RU" altLang="ru-RU" smtClean="0">
                <a:solidFill>
                  <a:srgbClr val="000000"/>
                </a:solidFill>
              </a:rPr>
              <a:pPr/>
              <a:t>23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CA468CFD-E0C3-45CB-86F3-1CAA06100AF4}" type="slidenum">
              <a:rPr lang="ru-RU" altLang="ru-RU" smtClean="0">
                <a:solidFill>
                  <a:srgbClr val="000000"/>
                </a:solidFill>
              </a:rPr>
              <a:pPr/>
              <a:t>27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2D2AC5CE-C3AC-453B-95F2-EE96A326D435}" type="slidenum">
              <a:rPr lang="ru-RU" altLang="ru-RU" smtClean="0">
                <a:solidFill>
                  <a:srgbClr val="000000"/>
                </a:solidFill>
              </a:rPr>
              <a:pPr/>
              <a:t>28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0743E43D-AC6D-451B-932A-CE310A3F4C92}" type="slidenum">
              <a:rPr lang="ru-RU" altLang="ru-RU" smtClean="0">
                <a:solidFill>
                  <a:srgbClr val="000000"/>
                </a:solidFill>
              </a:rPr>
              <a:pPr/>
              <a:t>29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1357ECB2-9636-4B5B-9A91-95ECB15BCBD0}" type="slidenum">
              <a:rPr lang="ru-RU" altLang="ru-RU" smtClean="0">
                <a:solidFill>
                  <a:srgbClr val="000000"/>
                </a:solidFill>
              </a:rPr>
              <a:pPr/>
              <a:t>31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738C902B-0DA9-47B9-B63D-34B25681BF3F}" type="slidenum">
              <a:rPr lang="ru-RU" altLang="ru-RU" smtClean="0">
                <a:solidFill>
                  <a:srgbClr val="000000"/>
                </a:solidFill>
              </a:rPr>
              <a:pPr/>
              <a:t>32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123BB6B0-B7C1-4F09-BDF5-83775B4834CF}" type="slidenum">
              <a:rPr lang="ru-RU" altLang="ru-RU" smtClean="0">
                <a:solidFill>
                  <a:srgbClr val="000000"/>
                </a:solidFill>
              </a:rPr>
              <a:pPr/>
              <a:t>33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ТТХ. В составе комплекса имеется возможность использования видеокамер и тепловизора с различной дальностью наблюдения. 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Встроенный обогрев объектива камеры помогает бороться с наледью в условиях высокогорья. </a:t>
            </a: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4E8356F2-CC01-4FE4-998B-A39B03CA1462}" type="slidenum">
              <a:rPr lang="ru-RU" altLang="ru-RU" smtClean="0">
                <a:solidFill>
                  <a:srgbClr val="000000"/>
                </a:solidFill>
              </a:rPr>
              <a:pPr/>
              <a:t>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ECF5001B-04A0-46E6-A732-E845F717F36D}" type="slidenum">
              <a:rPr lang="ru-RU" altLang="ru-RU" smtClean="0">
                <a:solidFill>
                  <a:srgbClr val="000000"/>
                </a:solidFill>
              </a:rPr>
              <a:pPr/>
              <a:t>34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4095DDF2-6CE9-4C4A-A91F-90A593F927DB}" type="slidenum">
              <a:rPr lang="ru-RU" altLang="ru-RU" smtClean="0">
                <a:solidFill>
                  <a:srgbClr val="000000"/>
                </a:solidFill>
              </a:rPr>
              <a:pPr/>
              <a:t>35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58EBAF00-3402-4542-984D-658DE0F8DA19}" type="slidenum">
              <a:rPr lang="ru-RU" altLang="ru-RU" smtClean="0">
                <a:solidFill>
                  <a:srgbClr val="000000"/>
                </a:solidFill>
              </a:rPr>
              <a:pPr/>
              <a:t>36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54ABDBBB-F34E-4B46-934B-A207BA8F1137}" type="slidenum">
              <a:rPr lang="ru-RU" altLang="ru-RU" smtClean="0">
                <a:solidFill>
                  <a:srgbClr val="000000"/>
                </a:solidFill>
              </a:rPr>
              <a:pPr/>
              <a:t>37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E626E028-82E2-4B37-AEAF-F38BC49B027C}" type="slidenum">
              <a:rPr lang="ru-RU" altLang="ru-RU" smtClean="0">
                <a:solidFill>
                  <a:srgbClr val="000000"/>
                </a:solidFill>
              </a:rPr>
              <a:pPr/>
              <a:t>38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42E4C283-A213-4F6D-8AF3-A8C114696C00}" type="slidenum">
              <a:rPr lang="ru-RU" altLang="ru-RU" smtClean="0">
                <a:solidFill>
                  <a:srgbClr val="000000"/>
                </a:solidFill>
              </a:rPr>
              <a:pPr/>
              <a:t>39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58FCCB2E-9F29-48A8-B89E-D1F5D3638E48}" type="slidenum">
              <a:rPr lang="ru-RU" altLang="ru-RU" smtClean="0">
                <a:solidFill>
                  <a:srgbClr val="000000"/>
                </a:solidFill>
              </a:rPr>
              <a:pPr/>
              <a:t>40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Ролик</a:t>
            </a:r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761B24FE-E9B1-407E-8F1C-B09AB93A9C9C}" type="slidenum">
              <a:rPr lang="ru-RU" altLang="ru-RU" smtClean="0">
                <a:solidFill>
                  <a:srgbClr val="000000"/>
                </a:solidFill>
              </a:rPr>
              <a:pPr/>
              <a:t>41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500" smtClean="0">
                <a:latin typeface="Times New Roman" panose="02020603050405020304" pitchFamily="18" charset="0"/>
              </a:rPr>
              <a:t>Отметить передачу данных на 30 км, малообслуживаемая система, на акб, если нет солнца, нет ветра может работать 9 суток.</a:t>
            </a:r>
          </a:p>
          <a:p>
            <a:r>
              <a:rPr lang="ru-RU" altLang="ru-RU" sz="500" smtClean="0">
                <a:latin typeface="Times New Roman" panose="02020603050405020304" pitchFamily="18" charset="0"/>
              </a:rPr>
              <a:t>Все поставляется в комплекте, преднастроенное: все блоки питания, кабели, пр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4A465DE0-E0B5-4693-9FA4-4D4A3013266C}" type="slidenum">
              <a:rPr lang="ru-RU" altLang="ru-RU" smtClean="0">
                <a:solidFill>
                  <a:srgbClr val="000000"/>
                </a:solidFill>
              </a:rPr>
              <a:pPr/>
              <a:t>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PT Sans Narrow" pitchFamily="34" charset="-52"/>
              </a:rPr>
              <a:t>При несении службы используется больше личного состава от пограничных подразделений. 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Эта система позволит оптимизировать количество личного состава, задействованного в охране участков госграницы. 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Посты, оборудование данной системой будут вести круглосуточное наблюдение за состоянием основных направлений.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8179A708-FC9F-4E5B-9F00-4D241F5C121A}" type="slidenum">
              <a:rPr lang="ru-RU" altLang="ru-RU" smtClean="0">
                <a:solidFill>
                  <a:srgbClr val="000000"/>
                </a:solidFill>
              </a:rPr>
              <a:pPr/>
              <a:t>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PT Sans Narrow" pitchFamily="34" charset="-52"/>
              </a:rPr>
              <a:t>Использование данной системы позволит значительно сократить личный состав задействованный в охране границы.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На российской границе система применяется для усиления общей безопасности, проведения специальных операций, поиско-разведывательных миссий, а также для пресечения и предупреждения террористических атак и контрабанды. 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компоненты системы поставляются одним производителем и соответственно исключают возможные проблемы при интеграции систем от разных компаний.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Данные комплексы широко применяются в России и за ее пределами для повышения эффективности обнаружения нарушений, увеличения надежности и масштабируемости систем охраны границы. Автономные системы видеонаблюдения дальнего обзора “Observer” помогают снизить количество ложных тревог и отлично зарекомендовали себя для охраны пограничных территории и критически важных объектов.  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 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  <a:p>
            <a:endParaRPr lang="ru-RU" altLang="ru-RU" smtClean="0">
              <a:latin typeface="PT Sans Narrow" pitchFamily="34" charset="-52"/>
            </a:endParaRPr>
          </a:p>
          <a:p>
            <a:endParaRPr lang="en-US" altLang="ru-RU" smtClean="0">
              <a:latin typeface="Times New Roman" panose="02020603050405020304" pitchFamily="18" charset="0"/>
            </a:endParaRP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A94283FA-3B83-4F1C-A20A-1864F687C0A2}" type="slidenum">
              <a:rPr lang="ru-RU" altLang="ru-RU" smtClean="0">
                <a:solidFill>
                  <a:srgbClr val="000000"/>
                </a:solidFill>
              </a:rPr>
              <a:pPr/>
              <a:t>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Комплекс технических средств охраны</a:t>
            </a:r>
            <a:r>
              <a:rPr lang="en-US" altLang="ru-RU" smtClean="0">
                <a:latin typeface="Times New Roman" panose="02020603050405020304" pitchFamily="18" charset="0"/>
              </a:rPr>
              <a:t> Centaur</a:t>
            </a:r>
            <a:r>
              <a:rPr lang="ru-RU" altLang="ru-RU" smtClean="0">
                <a:latin typeface="Times New Roman" panose="02020603050405020304" pitchFamily="18" charset="0"/>
              </a:rPr>
              <a:t> это полнофункциональный, простой в использовании и надёжный в работе комплекс. Комплекс служит для мобильной охраны открытых участков местности и периметров, подступов и путей передвижения к важным объектам, удалённым от станционных частей на значительное расстояние, и предназначается для использования в качестве быстро разворачиваемого вспомогательного средства охраны. Мобильность комплекса обеспечивается быстросборной/разборной конструкцией. Длительность работы комплекса без подзарядки от солнечных модулей эквивалентна 4-м суткам штатного режима работы в летнее время, при использовании двух блоков АКБ, при полностью заряженных АКБ.  </a:t>
            </a:r>
            <a:endParaRPr lang="en-US" altLang="ru-RU" smtClean="0">
              <a:latin typeface="Times New Roman" panose="02020603050405020304" pitchFamily="18" charset="0"/>
            </a:endParaRPr>
          </a:p>
          <a:p>
            <a:r>
              <a:rPr lang="ru-RU" altLang="ru-RU" smtClean="0">
                <a:latin typeface="Times New Roman" panose="02020603050405020304" pitchFamily="18" charset="0"/>
              </a:rPr>
              <a:t>ПОКАЗЫВАЕМ РОЛИК ПРО ЦЕНТАВР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Использование комплекса Центавр позволит существенно сократить использование человеческих ресурсов и повысить оперативность получения необходимой информации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A60BF9E7-736B-4C60-9043-14BA8A20EC6D}" type="slidenum">
              <a:rPr lang="ru-RU" altLang="ru-RU" smtClean="0">
                <a:solidFill>
                  <a:srgbClr val="000000"/>
                </a:solidFill>
              </a:rPr>
              <a:pPr/>
              <a:t>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Такие же характеристики, как в </a:t>
            </a:r>
            <a:r>
              <a:rPr lang="en-US" altLang="ru-RU" smtClean="0">
                <a:latin typeface="Times New Roman" panose="02020603050405020304" pitchFamily="18" charset="0"/>
              </a:rPr>
              <a:t>Observer</a:t>
            </a:r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0693149C-0115-4A72-9D84-9FC3C8BAA58C}" type="slidenum">
              <a:rPr lang="ru-RU" altLang="ru-RU" smtClean="0">
                <a:solidFill>
                  <a:srgbClr val="000000"/>
                </a:solidFill>
              </a:rPr>
              <a:pPr/>
              <a:t>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3100"/>
            <a:ext cx="4591050" cy="3443288"/>
          </a:xfrm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Очень быстро разворачивается, после 3х сборок собирается за полчаса. Предназначен для использования в качестве временной точки наблюдения. Может питаться от АКБ – 4 суток, если надо дольше – подключаются солнечные модули, бензиновый генератор. Либо используется переходник для подачи питания от прикуривателя т/с.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938B4D00-36CF-44D9-9F3A-9AFDB8CE5A6A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0A478-F682-4C92-8750-F5ADC9D89D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623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26106-154E-48E8-AB7D-F8493629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716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12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12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FB847-EFBF-4DB4-9151-28A2FBB6D8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935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4F1D4-AA6D-4686-A175-B5058E6A029E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7E8CD-BE87-4307-BD56-A08DEC3C8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526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2D3BE-549B-42E4-9E53-12A8EDC167A4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97E8E-E49F-49F9-85D6-DD99FC5E7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05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6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45718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914370" indent="0">
              <a:buNone/>
              <a:defRPr sz="1651">
                <a:solidFill>
                  <a:schemeClr val="tx1">
                    <a:tint val="75000"/>
                  </a:schemeClr>
                </a:solidFill>
              </a:defRPr>
            </a:lvl3pPr>
            <a:lvl4pPr marL="137155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874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592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4311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20029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83F97-416F-467D-9032-ABC2F363B677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CEF09-A3DE-4A24-B58C-D4479ECBA1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13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1" cy="4525963"/>
          </a:xfrm>
        </p:spPr>
        <p:txBody>
          <a:bodyPr/>
          <a:lstStyle>
            <a:lvl1pPr>
              <a:defRPr sz="2794"/>
            </a:lvl1pPr>
            <a:lvl2pPr>
              <a:defRPr sz="2413"/>
            </a:lvl2pPr>
            <a:lvl3pPr>
              <a:defRPr sz="2032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4038601" cy="4525963"/>
          </a:xfrm>
        </p:spPr>
        <p:txBody>
          <a:bodyPr/>
          <a:lstStyle>
            <a:lvl1pPr>
              <a:defRPr sz="2794"/>
            </a:lvl1pPr>
            <a:lvl2pPr>
              <a:defRPr sz="2413"/>
            </a:lvl2pPr>
            <a:lvl3pPr>
              <a:defRPr sz="2032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43C28-83CA-4CF1-B534-EB377DC65339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9C856-D852-48DA-A53C-AD3F4E9DD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194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13" b="1"/>
            </a:lvl1pPr>
            <a:lvl2pPr marL="457185" indent="0">
              <a:buNone/>
              <a:defRPr sz="2032" b="1"/>
            </a:lvl2pPr>
            <a:lvl3pPr marL="914370" indent="0">
              <a:buNone/>
              <a:defRPr sz="1778" b="1"/>
            </a:lvl3pPr>
            <a:lvl4pPr marL="1371555" indent="0">
              <a:buNone/>
              <a:defRPr sz="1651" b="1"/>
            </a:lvl4pPr>
            <a:lvl5pPr marL="1828741" indent="0">
              <a:buNone/>
              <a:defRPr sz="1651" b="1"/>
            </a:lvl5pPr>
            <a:lvl6pPr marL="2285926" indent="0">
              <a:buNone/>
              <a:defRPr sz="1651" b="1"/>
            </a:lvl6pPr>
            <a:lvl7pPr marL="2743111" indent="0">
              <a:buNone/>
              <a:defRPr sz="1651" b="1"/>
            </a:lvl7pPr>
            <a:lvl8pPr marL="3200296" indent="0">
              <a:buNone/>
              <a:defRPr sz="1651" b="1"/>
            </a:lvl8pPr>
            <a:lvl9pPr marL="3657481" indent="0">
              <a:buNone/>
              <a:defRPr sz="16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13"/>
            </a:lvl1pPr>
            <a:lvl2pPr>
              <a:defRPr sz="2032"/>
            </a:lvl2pPr>
            <a:lvl3pPr>
              <a:defRPr sz="1778"/>
            </a:lvl3pPr>
            <a:lvl4pPr>
              <a:defRPr sz="1651"/>
            </a:lvl4pPr>
            <a:lvl5pPr>
              <a:defRPr sz="1651"/>
            </a:lvl5pPr>
            <a:lvl6pPr>
              <a:defRPr sz="1651"/>
            </a:lvl6pPr>
            <a:lvl7pPr>
              <a:defRPr sz="1651"/>
            </a:lvl7pPr>
            <a:lvl8pPr>
              <a:defRPr sz="1651"/>
            </a:lvl8pPr>
            <a:lvl9pPr>
              <a:defRPr sz="16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2413" b="1"/>
            </a:lvl1pPr>
            <a:lvl2pPr marL="457185" indent="0">
              <a:buNone/>
              <a:defRPr sz="2032" b="1"/>
            </a:lvl2pPr>
            <a:lvl3pPr marL="914370" indent="0">
              <a:buNone/>
              <a:defRPr sz="1778" b="1"/>
            </a:lvl3pPr>
            <a:lvl4pPr marL="1371555" indent="0">
              <a:buNone/>
              <a:defRPr sz="1651" b="1"/>
            </a:lvl4pPr>
            <a:lvl5pPr marL="1828741" indent="0">
              <a:buNone/>
              <a:defRPr sz="1651" b="1"/>
            </a:lvl5pPr>
            <a:lvl6pPr marL="2285926" indent="0">
              <a:buNone/>
              <a:defRPr sz="1651" b="1"/>
            </a:lvl6pPr>
            <a:lvl7pPr marL="2743111" indent="0">
              <a:buNone/>
              <a:defRPr sz="1651" b="1"/>
            </a:lvl7pPr>
            <a:lvl8pPr marL="3200296" indent="0">
              <a:buNone/>
              <a:defRPr sz="1651" b="1"/>
            </a:lvl8pPr>
            <a:lvl9pPr marL="3657481" indent="0">
              <a:buNone/>
              <a:defRPr sz="16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13"/>
            </a:lvl1pPr>
            <a:lvl2pPr>
              <a:defRPr sz="2032"/>
            </a:lvl2pPr>
            <a:lvl3pPr>
              <a:defRPr sz="1778"/>
            </a:lvl3pPr>
            <a:lvl4pPr>
              <a:defRPr sz="1651"/>
            </a:lvl4pPr>
            <a:lvl5pPr>
              <a:defRPr sz="1651"/>
            </a:lvl5pPr>
            <a:lvl6pPr>
              <a:defRPr sz="1651"/>
            </a:lvl6pPr>
            <a:lvl7pPr>
              <a:defRPr sz="1651"/>
            </a:lvl7pPr>
            <a:lvl8pPr>
              <a:defRPr sz="1651"/>
            </a:lvl8pPr>
            <a:lvl9pPr>
              <a:defRPr sz="16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AFB1C-CFB2-4141-A1EB-D4A2476BBA8C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5D2C0-CE2D-4CEF-93F1-1F100DD9F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91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F73D0-B5B6-40B3-AB8C-EFA72E5BCC22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8F1B6-581B-468F-BD96-1C980E855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632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AC028-7EB1-4475-B6F1-B3BF740CFF6D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5EE7F-952A-42D0-8D97-E2AB0FD17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93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3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2"/>
          </a:xfrm>
        </p:spPr>
        <p:txBody>
          <a:bodyPr/>
          <a:lstStyle>
            <a:lvl1pPr>
              <a:defRPr sz="3175"/>
            </a:lvl1pPr>
            <a:lvl2pPr>
              <a:defRPr sz="2794"/>
            </a:lvl2pPr>
            <a:lvl3pPr>
              <a:defRPr sz="2413"/>
            </a:lvl3pPr>
            <a:lvl4pPr>
              <a:defRPr sz="2032"/>
            </a:lvl4pPr>
            <a:lvl5pPr>
              <a:defRPr sz="2032"/>
            </a:lvl5pPr>
            <a:lvl6pPr>
              <a:defRPr sz="2032"/>
            </a:lvl6pPr>
            <a:lvl7pPr>
              <a:defRPr sz="2032"/>
            </a:lvl7pPr>
            <a:lvl8pPr>
              <a:defRPr sz="2032"/>
            </a:lvl8pPr>
            <a:lvl9pPr>
              <a:defRPr sz="203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2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7185" indent="0">
              <a:buNone/>
              <a:defRPr sz="1143"/>
            </a:lvl2pPr>
            <a:lvl3pPr marL="914370" indent="0">
              <a:buNone/>
              <a:defRPr sz="1016"/>
            </a:lvl3pPr>
            <a:lvl4pPr marL="1371555" indent="0">
              <a:buNone/>
              <a:defRPr sz="889"/>
            </a:lvl4pPr>
            <a:lvl5pPr marL="1828741" indent="0">
              <a:buNone/>
              <a:defRPr sz="889"/>
            </a:lvl5pPr>
            <a:lvl6pPr marL="2285926" indent="0">
              <a:buNone/>
              <a:defRPr sz="889"/>
            </a:lvl6pPr>
            <a:lvl7pPr marL="2743111" indent="0">
              <a:buNone/>
              <a:defRPr sz="889"/>
            </a:lvl7pPr>
            <a:lvl8pPr marL="3200296" indent="0">
              <a:buNone/>
              <a:defRPr sz="889"/>
            </a:lvl8pPr>
            <a:lvl9pPr marL="3657481" indent="0">
              <a:buNone/>
              <a:defRPr sz="88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BE23B-AEE2-424C-80EF-36585032F68E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B462-A823-47A7-8B58-74BD34CB5F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1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AE97B-023F-4C7E-A6C7-3268AFCB4B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6370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3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75"/>
            </a:lvl1pPr>
            <a:lvl2pPr marL="457185" indent="0">
              <a:buNone/>
              <a:defRPr sz="2794"/>
            </a:lvl2pPr>
            <a:lvl3pPr marL="914370" indent="0">
              <a:buNone/>
              <a:defRPr sz="2413"/>
            </a:lvl3pPr>
            <a:lvl4pPr marL="1371555" indent="0">
              <a:buNone/>
              <a:defRPr sz="2032"/>
            </a:lvl4pPr>
            <a:lvl5pPr marL="1828741" indent="0">
              <a:buNone/>
              <a:defRPr sz="2032"/>
            </a:lvl5pPr>
            <a:lvl6pPr marL="2285926" indent="0">
              <a:buNone/>
              <a:defRPr sz="2032"/>
            </a:lvl6pPr>
            <a:lvl7pPr marL="2743111" indent="0">
              <a:buNone/>
              <a:defRPr sz="2032"/>
            </a:lvl7pPr>
            <a:lvl8pPr marL="3200296" indent="0">
              <a:buNone/>
              <a:defRPr sz="2032"/>
            </a:lvl8pPr>
            <a:lvl9pPr marL="3657481" indent="0">
              <a:buNone/>
              <a:defRPr sz="2032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7185" indent="0">
              <a:buNone/>
              <a:defRPr sz="1143"/>
            </a:lvl2pPr>
            <a:lvl3pPr marL="914370" indent="0">
              <a:buNone/>
              <a:defRPr sz="1016"/>
            </a:lvl3pPr>
            <a:lvl4pPr marL="1371555" indent="0">
              <a:buNone/>
              <a:defRPr sz="889"/>
            </a:lvl4pPr>
            <a:lvl5pPr marL="1828741" indent="0">
              <a:buNone/>
              <a:defRPr sz="889"/>
            </a:lvl5pPr>
            <a:lvl6pPr marL="2285926" indent="0">
              <a:buNone/>
              <a:defRPr sz="889"/>
            </a:lvl6pPr>
            <a:lvl7pPr marL="2743111" indent="0">
              <a:buNone/>
              <a:defRPr sz="889"/>
            </a:lvl7pPr>
            <a:lvl8pPr marL="3200296" indent="0">
              <a:buNone/>
              <a:defRPr sz="889"/>
            </a:lvl8pPr>
            <a:lvl9pPr marL="3657481" indent="0">
              <a:buNone/>
              <a:defRPr sz="88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FB33C-D4B7-4A28-BE62-FA28E448FCB7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093A3-AB88-458E-AE20-D7781D90C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50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A388E-FCE7-44D8-A4AA-D975E67995EB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90E80-6C76-448B-B3A2-030AA841A0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95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1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82841-3F80-496F-8B6E-D0D6C9671B7F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901AE-09AC-4AFE-B645-A2571833B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4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055C3-C077-45FB-A5A3-DC1ED578B4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06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C1667-6F2F-4310-BE71-A6FDD69596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081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B97C6-D0EB-452D-8525-2588F667F0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869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8308-72AF-44E0-9C86-E4B82DBA8E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41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95519-187C-41D2-AF48-200C3CC3A9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480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863EF-DA06-4D13-9927-5761B8AFC7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821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D0D63-6E73-4948-A0E3-AD9C84A03D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402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7250" cy="35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08725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7250" cy="35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EB2B432-4D83-4121-8712-09A7FBF154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Lucida Sans Unicode" charset="0"/>
          <a:cs typeface="Lucida Sans Unicode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Lucida Sans Unicode" charset="0"/>
          <a:cs typeface="Lucida Sans Unicode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Lucida Sans Unicode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Lucida Sans Unicode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Lucida Sans Unicode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Lucida Sans Unicode" charset="0"/>
          <a:cs typeface="Lucida Sans Unicode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Lucida Sans Unicode" charset="0"/>
          <a:cs typeface="Lucida Sans Unicode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Lucida Sans Unicode" charset="0"/>
          <a:cs typeface="Lucida Sans Unicode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Lucida Sans Unicode" charset="0"/>
          <a:cs typeface="Lucida Sans Unicode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Lucida Sans Unicode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9" tIns="36005" rIns="72009" bIns="360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9" tIns="36005" rIns="72009" bIns="360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CA2EF0-AB46-4D49-A439-C6B459B207EC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lvl1pPr algn="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8B1D75-11BA-42BB-AFA3-5A742EA4C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9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4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9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4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1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6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1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6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37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jpeg"/><Relationship Id="rId7" Type="http://schemas.openxmlformats.org/officeDocument/2006/relationships/image" Target="../media/image3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6912767" cy="1384995"/>
          </a:xfrm>
          <a:prstGeom prst="rect">
            <a:avLst/>
          </a:prstGeom>
          <a:effectLst>
            <a:glow rad="19050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dirty="0">
                <a:latin typeface="PT Sans Narrow" panose="020B0506020203020204" pitchFamily="34" charset="-52"/>
              </a:rPr>
              <a:t>Технические средства, применяемые для охраны государственной границы</a:t>
            </a:r>
          </a:p>
          <a:p>
            <a:pPr algn="ctr">
              <a:defRPr/>
            </a:pPr>
            <a:endParaRPr lang="ru-RU" altLang="ru-RU" sz="2800" dirty="0">
              <a:latin typeface="PT Sans Narrow" panose="020B0506020203020204" pitchFamily="34" charset="-52"/>
            </a:endParaRPr>
          </a:p>
        </p:txBody>
      </p:sp>
      <p:pic>
        <p:nvPicPr>
          <p:cNvPr id="410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484313"/>
            <a:ext cx="7237412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6" b="42198"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654050"/>
            <a:ext cx="1765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6781800" y="990600"/>
            <a:ext cx="1276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>
                <a:latin typeface="PT Sans Narrow" pitchFamily="34" charset="-52"/>
              </a:rPr>
              <a:t>Застава </a:t>
            </a:r>
          </a:p>
        </p:txBody>
      </p:sp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34925" y="1052513"/>
            <a:ext cx="5597525" cy="36623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dirty="0">
                <a:latin typeface="PT Sans Narrow" panose="020B0506020203020204" pitchFamily="34" charset="-52"/>
              </a:rPr>
              <a:t>Автономный мобильный комплекс </a:t>
            </a:r>
            <a:r>
              <a:rPr lang="ru-RU" altLang="ru-RU" sz="2800" dirty="0">
                <a:latin typeface="PT Sans Narrow" panose="020B0506020203020204" pitchFamily="34" charset="-52"/>
              </a:rPr>
              <a:t>Муром </a:t>
            </a:r>
            <a:r>
              <a:rPr lang="ru-RU" altLang="ru-RU" dirty="0">
                <a:latin typeface="PT Sans Narrow" panose="020B0506020203020204" pitchFamily="34" charset="-52"/>
              </a:rPr>
              <a:t>позволяет </a:t>
            </a:r>
            <a:r>
              <a:rPr lang="ru-RU" altLang="ru-RU" sz="2400" dirty="0">
                <a:latin typeface="PT Sans Narrow" panose="020B0506020203020204" pitchFamily="34" charset="-52"/>
              </a:rPr>
              <a:t>оперативно</a:t>
            </a:r>
            <a:r>
              <a:rPr lang="ru-RU" altLang="ru-RU" dirty="0">
                <a:latin typeface="PT Sans Narrow" panose="020B0506020203020204" pitchFamily="34" charset="-52"/>
              </a:rPr>
              <a:t> организовать </a:t>
            </a:r>
            <a:r>
              <a:rPr lang="ru-RU" altLang="ru-RU" sz="2400" dirty="0">
                <a:latin typeface="PT Sans Narrow" panose="020B0506020203020204" pitchFamily="34" charset="-52"/>
              </a:rPr>
              <a:t>круглосуточное</a:t>
            </a:r>
            <a:r>
              <a:rPr lang="ru-RU" altLang="ru-RU" dirty="0">
                <a:latin typeface="PT Sans Narrow" panose="020B0506020203020204" pitchFamily="34" charset="-52"/>
              </a:rPr>
              <a:t> наблюдение за:</a:t>
            </a:r>
          </a:p>
          <a:p>
            <a:pPr>
              <a:defRPr/>
            </a:pPr>
            <a:endParaRPr lang="ru-RU" altLang="ru-RU" dirty="0">
              <a:latin typeface="PT Sans Narrow" panose="020B0506020203020204" pitchFamily="3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PT Sans Narrow" panose="020B0506020203020204" pitchFamily="34" charset="-52"/>
              </a:rPr>
              <a:t>охраняемыми и труднодоступными участками госграницы</a:t>
            </a:r>
          </a:p>
          <a:p>
            <a:pPr>
              <a:defRPr/>
            </a:pPr>
            <a:r>
              <a:rPr lang="ru-RU" altLang="ru-RU" dirty="0">
                <a:latin typeface="PT Sans Narrow" panose="020B0506020203020204" pitchFamily="34" charset="-52"/>
              </a:rPr>
              <a:t>       в зоне ответственности пограничной заставы;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PT Sans Narrow" panose="020B0506020203020204" pitchFamily="34" charset="-52"/>
              </a:rPr>
              <a:t>местами вероятного преодоления рубежа;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PT Sans Narrow" panose="020B0506020203020204" pitchFamily="34" charset="-52"/>
              </a:rPr>
              <a:t>направлениями вероятного передвижения противника.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PT Sans Narrow" panose="020B0506020203020204" pitchFamily="34" charset="-52"/>
              </a:rPr>
              <a:t>обеспечивает сбор доказательной базы о нарушении.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latin typeface="PT Sans Narrow" panose="020B0506020203020204" pitchFamily="3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altLang="ru-RU" dirty="0">
              <a:latin typeface="PT Sans Narrow" panose="020B0506020203020204" pitchFamily="34" charset="-52"/>
            </a:endParaRPr>
          </a:p>
          <a:p>
            <a:pPr>
              <a:defRPr/>
            </a:pPr>
            <a:endParaRPr lang="ru-RU" altLang="ru-RU" dirty="0">
              <a:latin typeface="PT Sans Narrow" panose="020B0506020203020204" pitchFamily="34" charset="-52"/>
            </a:endParaRPr>
          </a:p>
        </p:txBody>
      </p:sp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5508625" y="5373688"/>
            <a:ext cx="3635375" cy="52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latin typeface="PT Sans Narrow" pitchFamily="34" charset="-52"/>
              </a:rPr>
              <a:t>Использование комплекса Муром существенно сократит использование человеческих ресурсов</a:t>
            </a:r>
            <a:r>
              <a:rPr lang="en-US" altLang="ru-RU" sz="1400">
                <a:latin typeface="PT Sans Narrow" pitchFamily="34" charset="-52"/>
              </a:rPr>
              <a:t> </a:t>
            </a:r>
            <a:endParaRPr lang="ru-RU" altLang="ru-RU" sz="1400">
              <a:latin typeface="PT Sans Narrow" pitchFamily="34" charset="-52"/>
            </a:endParaRPr>
          </a:p>
        </p:txBody>
      </p:sp>
      <p:grpSp>
        <p:nvGrpSpPr>
          <p:cNvPr id="22535" name="Группа 6"/>
          <p:cNvGrpSpPr>
            <a:grpSpLocks/>
          </p:cNvGrpSpPr>
          <p:nvPr/>
        </p:nvGrpSpPr>
        <p:grpSpPr bwMode="auto">
          <a:xfrm>
            <a:off x="5076825" y="1651000"/>
            <a:ext cx="3527425" cy="3433763"/>
            <a:chOff x="5773688" y="2420555"/>
            <a:chExt cx="3104727" cy="3041769"/>
          </a:xfrm>
        </p:grpSpPr>
        <p:sp>
          <p:nvSpPr>
            <p:cNvPr id="22539" name="Овал 3"/>
            <p:cNvSpPr>
              <a:spLocks noChangeArrowheads="1"/>
            </p:cNvSpPr>
            <p:nvPr/>
          </p:nvSpPr>
          <p:spPr bwMode="auto">
            <a:xfrm>
              <a:off x="5773688" y="2420555"/>
              <a:ext cx="3104727" cy="3041769"/>
            </a:xfrm>
            <a:prstGeom prst="ellipse">
              <a:avLst/>
            </a:prstGeom>
            <a:solidFill>
              <a:srgbClr val="0066FF">
                <a:alpha val="2862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22540" name="Овал 8"/>
            <p:cNvSpPr>
              <a:spLocks noChangeArrowheads="1"/>
            </p:cNvSpPr>
            <p:nvPr/>
          </p:nvSpPr>
          <p:spPr bwMode="auto">
            <a:xfrm>
              <a:off x="6020544" y="2645296"/>
              <a:ext cx="2664296" cy="2592288"/>
            </a:xfrm>
            <a:prstGeom prst="ellipse">
              <a:avLst/>
            </a:prstGeom>
            <a:solidFill>
              <a:srgbClr val="00B8FF">
                <a:alpha val="2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pic>
        <p:nvPicPr>
          <p:cNvPr id="22536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2306638"/>
            <a:ext cx="3551237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2"/>
          <p:cNvSpPr txBox="1">
            <a:spLocks noChangeArrowheads="1"/>
          </p:cNvSpPr>
          <p:nvPr/>
        </p:nvSpPr>
        <p:spPr bwMode="auto">
          <a:xfrm>
            <a:off x="5708650" y="1812925"/>
            <a:ext cx="36353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>
                <a:latin typeface="PT Sans Narrow" pitchFamily="34" charset="-52"/>
              </a:rPr>
              <a:t>Зона обнаружения нарушителей гос. границы</a:t>
            </a:r>
          </a:p>
        </p:txBody>
      </p:sp>
      <p:sp>
        <p:nvSpPr>
          <p:cNvPr id="22538" name="TextBox 2"/>
          <p:cNvSpPr txBox="1">
            <a:spLocks noChangeArrowheads="1"/>
          </p:cNvSpPr>
          <p:nvPr/>
        </p:nvSpPr>
        <p:spPr bwMode="auto">
          <a:xfrm>
            <a:off x="5508625" y="4324350"/>
            <a:ext cx="36147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>
                <a:latin typeface="PT Sans Narrow" pitchFamily="34" charset="-52"/>
              </a:rPr>
              <a:t>Автономный мобильный комплекс видео- и тепловизионного наблюдения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-55" b="20700"/>
          <a:stretch>
            <a:fillRect/>
          </a:stretch>
        </p:blipFill>
        <p:spPr bwMode="auto">
          <a:xfrm>
            <a:off x="14288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6210" y="562382"/>
            <a:ext cx="1475235" cy="1700787"/>
          </a:xfrm>
          <a:prstGeom prst="rect">
            <a:avLst/>
          </a:prstGeom>
          <a:effectLst>
            <a:glow rad="1104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18334" t="1552" r="27536"/>
          <a:stretch/>
        </p:blipFill>
        <p:spPr>
          <a:xfrm>
            <a:off x="-36512" y="2132856"/>
            <a:ext cx="4464496" cy="4566793"/>
          </a:xfrm>
          <a:prstGeom prst="rect">
            <a:avLst/>
          </a:prstGeom>
          <a:effectLst>
            <a:glow rad="762000">
              <a:srgbClr val="FFFFFF">
                <a:alpha val="29000"/>
              </a:srgbClr>
            </a:glow>
          </a:effectLst>
        </p:spPr>
      </p:pic>
      <p:sp>
        <p:nvSpPr>
          <p:cNvPr id="24581" name="Выгнутая влево стрелка 5"/>
          <p:cNvSpPr>
            <a:spLocks noChangeArrowheads="1"/>
          </p:cNvSpPr>
          <p:nvPr/>
        </p:nvSpPr>
        <p:spPr bwMode="auto">
          <a:xfrm>
            <a:off x="4140200" y="2349500"/>
            <a:ext cx="755650" cy="2159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4582" name="Выгнутая влево стрелка 10"/>
          <p:cNvSpPr>
            <a:spLocks noChangeArrowheads="1"/>
          </p:cNvSpPr>
          <p:nvPr/>
        </p:nvSpPr>
        <p:spPr bwMode="auto">
          <a:xfrm rot="10800000">
            <a:off x="5638800" y="2349500"/>
            <a:ext cx="757238" cy="2159000"/>
          </a:xfrm>
          <a:prstGeom prst="curvedRightArrow">
            <a:avLst>
              <a:gd name="adj1" fmla="val 24948"/>
              <a:gd name="adj2" fmla="val 49895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7557" y="1101257"/>
            <a:ext cx="739477" cy="1746629"/>
          </a:xfrm>
          <a:prstGeom prst="rect">
            <a:avLst/>
          </a:prstGeom>
          <a:effectLst>
            <a:glow rad="723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885" y="679709"/>
            <a:ext cx="799114" cy="1063923"/>
          </a:xfrm>
          <a:prstGeom prst="rect">
            <a:avLst/>
          </a:prstGeom>
          <a:effectLst>
            <a:glow rad="12700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57056" y="1491416"/>
            <a:ext cx="2283946" cy="4551873"/>
          </a:xfrm>
          <a:prstGeom prst="rect">
            <a:avLst/>
          </a:prstGeom>
          <a:effectLst>
            <a:glow rad="863600">
              <a:schemeClr val="accent3">
                <a:satMod val="175000"/>
                <a:alpha val="42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09265" y="-15454"/>
            <a:ext cx="8849023" cy="523220"/>
          </a:xfrm>
          <a:prstGeom prst="rect">
            <a:avLst/>
          </a:prstGeom>
          <a:effectLst>
            <a:glow rad="19050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chemeClr val="tx1"/>
                </a:solidFill>
                <a:latin typeface="PT Sans Narrow" panose="020B0506020203020204" pitchFamily="34" charset="-52"/>
              </a:rPr>
              <a:t>Муром</a:t>
            </a:r>
            <a:r>
              <a:rPr lang="en-US" altLang="ru-RU" sz="2800" b="1" dirty="0">
                <a:solidFill>
                  <a:schemeClr val="tx1"/>
                </a:solidFill>
                <a:latin typeface="PT Sans Narrow" panose="020B0506020203020204" pitchFamily="34" charset="-52"/>
              </a:rPr>
              <a:t> </a:t>
            </a:r>
            <a:r>
              <a:rPr lang="ru-RU" altLang="ru-RU" sz="2800" b="1" dirty="0">
                <a:solidFill>
                  <a:schemeClr val="tx1"/>
                </a:solidFill>
                <a:latin typeface="PT Sans Narrow" panose="020B0506020203020204" pitchFamily="34" charset="-52"/>
              </a:rPr>
              <a:t>может быть оснащён системой собственной безопасности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/>
          <a:stretch>
            <a:fillRect/>
          </a:stretch>
        </p:blipFill>
        <p:spPr bwMode="auto">
          <a:xfrm>
            <a:off x="1588" y="549275"/>
            <a:ext cx="9142412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179388" y="549275"/>
            <a:ext cx="4392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600" b="1">
                <a:latin typeface="PT Sans Narrow" pitchFamily="34" charset="-52"/>
              </a:rPr>
              <a:t>Скорпион</a:t>
            </a:r>
            <a:r>
              <a:rPr lang="en-US" altLang="ru-RU" sz="3600">
                <a:latin typeface="PT Sans Narrow" pitchFamily="34" charset="-52"/>
              </a:rPr>
              <a:t> </a:t>
            </a:r>
            <a:endParaRPr lang="ru-RU" altLang="ru-RU" sz="1400">
              <a:latin typeface="PT Sans Narrow" pitchFamily="34" charset="-52"/>
            </a:endParaRPr>
          </a:p>
        </p:txBody>
      </p:sp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182563" y="1195388"/>
            <a:ext cx="3636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latin typeface="PT Sans Narrow" pitchFamily="34" charset="-52"/>
              </a:rPr>
              <a:t>Мобильный комплекс мониторинга обстановки</a:t>
            </a:r>
          </a:p>
        </p:txBody>
      </p:sp>
      <p:sp>
        <p:nvSpPr>
          <p:cNvPr id="26629" name="Прямоугольник 4"/>
          <p:cNvSpPr>
            <a:spLocks noChangeArrowheads="1"/>
          </p:cNvSpPr>
          <p:nvPr/>
        </p:nvSpPr>
        <p:spPr bwMode="auto">
          <a:xfrm>
            <a:off x="4748213" y="620713"/>
            <a:ext cx="430371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200">
                <a:latin typeface="PT Sans Narrow" pitchFamily="34" charset="-52"/>
              </a:rPr>
              <a:t>Быстрое</a:t>
            </a:r>
            <a:r>
              <a:rPr lang="ru-RU" altLang="ru-RU" sz="1600">
                <a:latin typeface="PT Sans Narrow" pitchFamily="34" charset="-52"/>
              </a:rPr>
              <a:t> </a:t>
            </a:r>
            <a:r>
              <a:rPr lang="ru-RU" altLang="ru-RU" sz="2400">
                <a:latin typeface="PT Sans Narrow" pitchFamily="34" charset="-52"/>
              </a:rPr>
              <a:t>развертывание</a:t>
            </a:r>
            <a:endParaRPr lang="ru-RU" altLang="ru-RU" sz="1600">
              <a:latin typeface="PT Sans Narrow" pitchFamily="34" charset="-52"/>
            </a:endParaRPr>
          </a:p>
          <a:p>
            <a:r>
              <a:rPr lang="ru-RU" altLang="ru-RU" sz="2000">
                <a:latin typeface="PT Sans Narrow" pitchFamily="34" charset="-52"/>
              </a:rPr>
              <a:t>Длительная работа </a:t>
            </a:r>
            <a:r>
              <a:rPr lang="ru-RU" altLang="ru-RU" sz="1600">
                <a:latin typeface="PT Sans Narrow" pitchFamily="34" charset="-52"/>
              </a:rPr>
              <a:t>в автономном режиме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200" y="2257425"/>
            <a:ext cx="363537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</a:rPr>
              <a:t>Минимальное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</a:rPr>
              <a:t> время реакции</a:t>
            </a: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147638" y="3133725"/>
            <a:ext cx="467995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2">
                    <a:lumMod val="75000"/>
                  </a:schemeClr>
                </a:solidFill>
                <a:latin typeface="PT Sans Narrow" panose="020B0506020203020204" pitchFamily="34" charset="-52"/>
              </a:rPr>
              <a:t>КРУГЛОСУТОЧНОЕ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8313" y="3379788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dirty="0">
                <a:solidFill>
                  <a:schemeClr val="bg2">
                    <a:lumMod val="75000"/>
                  </a:schemeClr>
                </a:solidFill>
                <a:latin typeface="PT Sans Narrow" panose="020B0506020203020204" pitchFamily="34" charset="-52"/>
              </a:rPr>
              <a:t>видеонаблюдение</a:t>
            </a:r>
          </a:p>
          <a:p>
            <a:pPr>
              <a:defRPr/>
            </a:pPr>
            <a:r>
              <a:rPr lang="ru-RU" altLang="ru-RU" dirty="0">
                <a:solidFill>
                  <a:schemeClr val="bg2">
                    <a:lumMod val="75000"/>
                  </a:schemeClr>
                </a:solidFill>
                <a:latin typeface="PT Sans Narrow" panose="020B0506020203020204" pitchFamily="34" charset="-52"/>
              </a:rPr>
              <a:t>в видимом и инфракрасном</a:t>
            </a:r>
          </a:p>
          <a:p>
            <a:pPr>
              <a:defRPr/>
            </a:pPr>
            <a:r>
              <a:rPr lang="ru-RU" altLang="ru-RU" dirty="0">
                <a:solidFill>
                  <a:schemeClr val="bg2">
                    <a:lumMod val="75000"/>
                  </a:schemeClr>
                </a:solidFill>
                <a:latin typeface="PT Sans Narrow" panose="020B0506020203020204" pitchFamily="34" charset="-52"/>
              </a:rPr>
              <a:t>диапазоне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88" y="4648200"/>
            <a:ext cx="3128962" cy="862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dirty="0">
                <a:solidFill>
                  <a:schemeClr val="bg2">
                    <a:lumMod val="75000"/>
                  </a:schemeClr>
                </a:solidFill>
                <a:latin typeface="PT Sans Narrow" panose="020B0506020203020204" pitchFamily="34" charset="-52"/>
              </a:rPr>
              <a:t>Возможен монтаж на автомобиле,</a:t>
            </a:r>
          </a:p>
          <a:p>
            <a:pPr>
              <a:defRPr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PT Sans Narrow" panose="020B0506020203020204" pitchFamily="34" charset="-52"/>
              </a:rPr>
              <a:t>используемом пограничной службой Боливии</a:t>
            </a:r>
          </a:p>
        </p:txBody>
      </p:sp>
      <p:sp>
        <p:nvSpPr>
          <p:cNvPr id="26634" name="Прямоугольник 10"/>
          <p:cNvSpPr>
            <a:spLocks noChangeArrowheads="1"/>
          </p:cNvSpPr>
          <p:nvPr/>
        </p:nvSpPr>
        <p:spPr bwMode="auto">
          <a:xfrm>
            <a:off x="6227763" y="1916113"/>
            <a:ext cx="3021012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>
                <a:latin typeface="PT Sans Narrow" pitchFamily="34" charset="-52"/>
              </a:rPr>
              <a:t>Комплект для </a:t>
            </a:r>
            <a:r>
              <a:rPr lang="ru-RU" altLang="ru-RU" sz="4000">
                <a:latin typeface="PT Sans Narrow" pitchFamily="34" charset="-52"/>
              </a:rPr>
              <a:t>ночного</a:t>
            </a:r>
            <a:r>
              <a:rPr lang="ru-RU" altLang="ru-RU" sz="2800">
                <a:latin typeface="PT Sans Narrow" pitchFamily="34" charset="-52"/>
              </a:rPr>
              <a:t> вождения автомобиля </a:t>
            </a:r>
          </a:p>
          <a:p>
            <a:r>
              <a:rPr lang="ru-RU" altLang="ru-RU" sz="2800">
                <a:latin typeface="PT Sans Narrow" pitchFamily="34" charset="-52"/>
              </a:rPr>
              <a:t>	 </a:t>
            </a:r>
            <a:r>
              <a:rPr lang="ru-RU" altLang="ru-RU" sz="2000">
                <a:latin typeface="PT Sans Narrow" pitchFamily="34" charset="-52"/>
              </a:rPr>
              <a:t>без световых приборов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4213" y="260350"/>
          <a:ext cx="6048375" cy="6269038"/>
        </p:xfrm>
        <a:graphic>
          <a:graphicData uri="http://schemas.openxmlformats.org/drawingml/2006/table">
            <a:tbl>
              <a:tblPr/>
              <a:tblGrid>
                <a:gridCol w="468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Дальность обнаружения цели типа «человек» видеокамерой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10000 м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Дальность обнаружения цели типа «человек» тепловизором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4000 м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Дальность обнаружения цели типа «автомобиль» видеокамерой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10000 м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Дальность обнаружения цели типа «автомобиль»  тепловизором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м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автоматического сканирования заданных контрольных точек с обнаружением целей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30 точек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98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видеоизображения при частоте 25 к/сек, пикс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тепловизора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видеокамеры дальнего обзора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640x480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2048х1536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26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наведения видеокамеры на объект двумя нажатиями кнопки манипулятора типа «мышь» по видеоизображению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5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наведения видеокамеры на объект двумя нажатиями кнопки манипулятора типа «мышь» по карте местности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801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 поворота поворотного устройства: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 горизонтали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 вертикали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r>
                        <a:rPr kumimoji="0" lang="de-DE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±45</a:t>
                      </a:r>
                      <a:r>
                        <a:rPr kumimoji="0" lang="de-DE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2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мачты с оборудованием STS-10904, не более, м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 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0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хода при полном заправленном баке, км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600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Разрешенная максимальная масса, кг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3000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службы комплекса</a:t>
                      </a:r>
                    </a:p>
                  </a:txBody>
                  <a:tcPr marL="68580" marR="68580" marT="17780" marB="17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лет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1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рабочих температур  комплекса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- 40</a:t>
                      </a:r>
                      <a:r>
                        <a:rPr kumimoji="0" lang="de-DE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 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 + 50</a:t>
                      </a:r>
                      <a:r>
                        <a:rPr kumimoji="0" lang="de-DE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автономной работы комплекса, ч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24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развертывания комплекса, не более, мин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Расчёт, чел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17780" marB="177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280" y="4437112"/>
            <a:ext cx="1743857" cy="1560752"/>
          </a:xfrm>
          <a:prstGeom prst="rect">
            <a:avLst/>
          </a:prstGeom>
          <a:effectLst>
            <a:glow rad="292100">
              <a:schemeClr val="bg1">
                <a:alpha val="47000"/>
              </a:schemeClr>
            </a:glow>
          </a:effectLst>
        </p:spPr>
      </p:pic>
      <p:pic>
        <p:nvPicPr>
          <p:cNvPr id="2873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5" t="919" r="5168" b="7826"/>
          <a:stretch>
            <a:fillRect/>
          </a:stretch>
        </p:blipFill>
        <p:spPr bwMode="auto">
          <a:xfrm>
            <a:off x="7088188" y="284163"/>
            <a:ext cx="19891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6" b="42198"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4"/>
          <p:cNvSpPr>
            <a:spLocks noChangeArrowheads="1"/>
          </p:cNvSpPr>
          <p:nvPr/>
        </p:nvSpPr>
        <p:spPr bwMode="auto">
          <a:xfrm>
            <a:off x="-36513" y="5759450"/>
            <a:ext cx="3979863" cy="10779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>
                <a:latin typeface="PT Sans Narrow" pitchFamily="34" charset="-52"/>
              </a:rPr>
              <a:t>Использование комплекса Скорпиона</a:t>
            </a:r>
            <a:r>
              <a:rPr lang="en-US" altLang="ru-RU" sz="1600">
                <a:latin typeface="PT Sans Narrow" pitchFamily="34" charset="-52"/>
              </a:rPr>
              <a:t> </a:t>
            </a:r>
            <a:r>
              <a:rPr lang="ru-RU" altLang="ru-RU" sz="1600">
                <a:latin typeface="PT Sans Narrow" pitchFamily="34" charset="-52"/>
              </a:rPr>
              <a:t>позволит существенно сократить использование человеческих ресурсов и повысить оперативность получения необходимой информации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8397" y="1003723"/>
            <a:ext cx="1599841" cy="1431858"/>
          </a:xfrm>
          <a:prstGeom prst="rect">
            <a:avLst/>
          </a:prstGeom>
          <a:effectLst>
            <a:glow rad="292100">
              <a:schemeClr val="bg1">
                <a:alpha val="47000"/>
              </a:schemeClr>
            </a:glow>
          </a:effectLst>
        </p:spPr>
      </p:pic>
      <p:pic>
        <p:nvPicPr>
          <p:cNvPr id="30725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94100"/>
            <a:ext cx="22637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95" b="40283"/>
          <a:stretch>
            <a:fillRect/>
          </a:stretch>
        </p:blipFill>
        <p:spPr bwMode="auto">
          <a:xfrm rot="-315690">
            <a:off x="7845425" y="2695575"/>
            <a:ext cx="77311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451225"/>
            <a:ext cx="20653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2957513"/>
            <a:ext cx="133826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654050"/>
            <a:ext cx="1765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Рисунок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173288"/>
            <a:ext cx="11715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Рисунок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579688"/>
            <a:ext cx="1219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Прямоугольник 1"/>
          <p:cNvSpPr>
            <a:spLocks noChangeArrowheads="1"/>
          </p:cNvSpPr>
          <p:nvPr/>
        </p:nvSpPr>
        <p:spPr bwMode="auto">
          <a:xfrm>
            <a:off x="242888" y="123825"/>
            <a:ext cx="851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latin typeface="PT Sans Narrow" pitchFamily="34" charset="-52"/>
              </a:rPr>
              <a:t>Мобильный комплекс мониторинга обстановки </a:t>
            </a:r>
            <a:r>
              <a:rPr lang="ru-RU" altLang="ru-RU" sz="2800">
                <a:latin typeface="PT Sans Narrow" pitchFamily="34" charset="-52"/>
              </a:rPr>
              <a:t>Скорпион</a:t>
            </a:r>
            <a:r>
              <a:rPr lang="ru-RU" altLang="ru-RU" sz="2000">
                <a:latin typeface="PT Sans Narrow" pitchFamily="34" charset="-52"/>
              </a:rPr>
              <a:t> предназначен для:</a:t>
            </a:r>
          </a:p>
        </p:txBody>
      </p:sp>
      <p:sp>
        <p:nvSpPr>
          <p:cNvPr id="30733" name="Прямоугольник 20"/>
          <p:cNvSpPr>
            <a:spLocks noChangeArrowheads="1"/>
          </p:cNvSpPr>
          <p:nvPr/>
        </p:nvSpPr>
        <p:spPr bwMode="auto">
          <a:xfrm>
            <a:off x="82550" y="1144588"/>
            <a:ext cx="57658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latin typeface="PT Sans Narrow" pitchFamily="34" charset="-52"/>
              </a:rPr>
              <a:t>быстрого реагирования </a:t>
            </a:r>
            <a:r>
              <a:rPr lang="ru-RU" altLang="ru-RU">
                <a:latin typeface="PT Sans Narrow" pitchFamily="34" charset="-52"/>
              </a:rPr>
              <a:t>в случае изменения оперативной обстановки;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ru-RU">
              <a:latin typeface="PT Sans Narrow" pitchFamily="34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PT Sans Narrow" pitchFamily="34" charset="-52"/>
              </a:rPr>
              <a:t>решения задач </a:t>
            </a:r>
            <a:r>
              <a:rPr lang="ru-RU" altLang="ru-RU" sz="2000">
                <a:latin typeface="PT Sans Narrow" pitchFamily="34" charset="-52"/>
              </a:rPr>
              <a:t>войсковой разведки </a:t>
            </a:r>
            <a:r>
              <a:rPr lang="ru-RU" altLang="ru-RU">
                <a:latin typeface="PT Sans Narrow" pitchFamily="34" charset="-52"/>
              </a:rPr>
              <a:t>и </a:t>
            </a:r>
            <a:r>
              <a:rPr lang="ru-RU" altLang="ru-RU" sz="2000">
                <a:latin typeface="PT Sans Narrow" pitchFamily="34" charset="-52"/>
              </a:rPr>
              <a:t>контроля</a:t>
            </a:r>
            <a:r>
              <a:rPr lang="ru-RU" altLang="ru-RU">
                <a:latin typeface="PT Sans Narrow" pitchFamily="34" charset="-52"/>
              </a:rPr>
              <a:t> несения </a:t>
            </a:r>
            <a:r>
              <a:rPr lang="ru-RU" altLang="ru-RU" sz="2000">
                <a:latin typeface="PT Sans Narrow" pitchFamily="34" charset="-52"/>
              </a:rPr>
              <a:t>службы</a:t>
            </a:r>
            <a:r>
              <a:rPr lang="ru-RU" altLang="ru-RU">
                <a:latin typeface="PT Sans Narrow" pitchFamily="34" charset="-52"/>
              </a:rPr>
              <a:t> на границе;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ru-RU">
              <a:latin typeface="PT Sans Narrow" pitchFamily="34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latin typeface="PT Sans Narrow" pitchFamily="34" charset="-52"/>
              </a:rPr>
              <a:t>усиления</a:t>
            </a:r>
            <a:r>
              <a:rPr lang="ru-RU" altLang="ru-RU">
                <a:latin typeface="PT Sans Narrow" pitchFamily="34" charset="-52"/>
              </a:rPr>
              <a:t> эффективности</a:t>
            </a:r>
            <a:r>
              <a:rPr lang="en-US" altLang="ru-RU">
                <a:latin typeface="PT Sans Narrow" pitchFamily="34" charset="-52"/>
              </a:rPr>
              <a:t> </a:t>
            </a:r>
            <a:r>
              <a:rPr lang="ru-RU" altLang="ru-RU" sz="2000">
                <a:latin typeface="PT Sans Narrow" pitchFamily="34" charset="-52"/>
              </a:rPr>
              <a:t>охраны</a:t>
            </a:r>
            <a:r>
              <a:rPr lang="ru-RU" altLang="ru-RU">
                <a:latin typeface="PT Sans Narrow" pitchFamily="34" charset="-52"/>
              </a:rPr>
              <a:t> защищаемого участка;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ru-RU">
              <a:latin typeface="PT Sans Narrow" pitchFamily="34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>
                <a:latin typeface="PT Sans Narrow" pitchFamily="34" charset="-52"/>
              </a:rPr>
              <a:t>скрытого наблюдения </a:t>
            </a:r>
            <a:r>
              <a:rPr lang="ru-RU" altLang="ru-RU">
                <a:latin typeface="PT Sans Narrow" pitchFamily="34" charset="-52"/>
              </a:rPr>
              <a:t>и сбора </a:t>
            </a:r>
            <a:r>
              <a:rPr lang="ru-RU" altLang="ru-RU" sz="2000">
                <a:latin typeface="PT Sans Narrow" pitchFamily="34" charset="-52"/>
              </a:rPr>
              <a:t>доказательной информации</a:t>
            </a:r>
            <a:r>
              <a:rPr lang="ru-RU" altLang="ru-RU">
                <a:latin typeface="PT Sans Narrow" pitchFamily="34" charset="-52"/>
              </a:rPr>
              <a:t> о нарушении. 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>
              <a:latin typeface="PT Sans Narrow" pitchFamily="34" charset="-52"/>
            </a:endParaRPr>
          </a:p>
        </p:txBody>
      </p:sp>
      <p:sp>
        <p:nvSpPr>
          <p:cNvPr id="30734" name="TextBox 1"/>
          <p:cNvSpPr txBox="1">
            <a:spLocks noChangeArrowheads="1"/>
          </p:cNvSpPr>
          <p:nvPr/>
        </p:nvSpPr>
        <p:spPr bwMode="auto">
          <a:xfrm>
            <a:off x="6781800" y="990600"/>
            <a:ext cx="1276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>
                <a:latin typeface="PT Sans Narrow" pitchFamily="34" charset="-52"/>
              </a:rPr>
              <a:t>Застава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r="2168" b="-1370"/>
          <a:stretch>
            <a:fillRect/>
          </a:stretch>
        </p:blipFill>
        <p:spPr bwMode="auto">
          <a:xfrm>
            <a:off x="0" y="3175"/>
            <a:ext cx="91805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15"/>
          <p:cNvSpPr>
            <a:spLocks noChangeArrowheads="1"/>
          </p:cNvSpPr>
          <p:nvPr/>
        </p:nvSpPr>
        <p:spPr bwMode="auto">
          <a:xfrm>
            <a:off x="471488" y="469900"/>
            <a:ext cx="269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>
                <a:latin typeface="PT Sans Narrow" pitchFamily="34" charset="-52"/>
                <a:cs typeface="Times New Roman" panose="02020603050405020304" pitchFamily="18" charset="0"/>
              </a:rPr>
              <a:t>Радиолокатор STS-177</a:t>
            </a:r>
            <a:endParaRPr lang="ru-RU" altLang="ru-RU" sz="2400">
              <a:latin typeface="PT Sans Narrow" pitchFamily="34" charset="-52"/>
            </a:endParaRPr>
          </a:p>
        </p:txBody>
      </p:sp>
      <p:sp>
        <p:nvSpPr>
          <p:cNvPr id="32772" name="Прямоугольник 7"/>
          <p:cNvSpPr>
            <a:spLocks noChangeArrowheads="1"/>
          </p:cNvSpPr>
          <p:nvPr/>
        </p:nvSpPr>
        <p:spPr bwMode="auto">
          <a:xfrm>
            <a:off x="4284663" y="227013"/>
            <a:ext cx="4535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latin typeface="PT Sans Narrow" pitchFamily="34" charset="-52"/>
              </a:rPr>
              <a:t>Отображение </a:t>
            </a:r>
            <a:r>
              <a:rPr lang="ru-RU" altLang="ru-RU" sz="2400">
                <a:latin typeface="PT Sans Narrow" pitchFamily="34" charset="-52"/>
              </a:rPr>
              <a:t>траектории</a:t>
            </a:r>
            <a:r>
              <a:rPr lang="ru-RU" altLang="ru-RU" sz="2000">
                <a:latin typeface="PT Sans Narrow" pitchFamily="34" charset="-52"/>
              </a:rPr>
              <a:t> передвижения и </a:t>
            </a:r>
            <a:r>
              <a:rPr lang="ru-RU" altLang="ru-RU" sz="2400">
                <a:latin typeface="PT Sans Narrow" pitchFamily="34" charset="-52"/>
              </a:rPr>
              <a:t>дальности</a:t>
            </a:r>
            <a:r>
              <a:rPr lang="ru-RU" altLang="ru-RU" sz="2000">
                <a:latin typeface="PT Sans Narrow" pitchFamily="34" charset="-52"/>
              </a:rPr>
              <a:t> до различных </a:t>
            </a:r>
            <a:r>
              <a:rPr lang="ru-RU" altLang="ru-RU" sz="2400">
                <a:latin typeface="PT Sans Narrow" pitchFamily="34" charset="-52"/>
              </a:rPr>
              <a:t>движущихся объектов</a:t>
            </a:r>
            <a:endParaRPr lang="ru-RU" altLang="ru-RU" sz="2000">
              <a:latin typeface="PT Sans Narrow" pitchFamily="34" charset="-52"/>
            </a:endParaRPr>
          </a:p>
        </p:txBody>
      </p:sp>
      <p:sp>
        <p:nvSpPr>
          <p:cNvPr id="32773" name="Прямоугольник 8"/>
          <p:cNvSpPr>
            <a:spLocks noChangeArrowheads="1"/>
          </p:cNvSpPr>
          <p:nvPr/>
        </p:nvSpPr>
        <p:spPr bwMode="auto">
          <a:xfrm>
            <a:off x="6669088" y="1854200"/>
            <a:ext cx="2682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</a:rPr>
              <a:t>Уникальные</a:t>
            </a: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</a:rPr>
              <a:t> алгоритмы </a:t>
            </a:r>
            <a:r>
              <a:rPr lang="ru-RU" altLang="ru-RU">
                <a:solidFill>
                  <a:schemeClr val="tx1"/>
                </a:solidFill>
                <a:latin typeface="PT Sans Narrow" pitchFamily="34" charset="-52"/>
              </a:rPr>
              <a:t>обработки радиосигналов</a:t>
            </a:r>
            <a:endParaRPr lang="ru-RU" altLang="ru-RU" sz="2000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32774" name="Прямоугольник 11"/>
          <p:cNvSpPr>
            <a:spLocks noChangeArrowheads="1"/>
          </p:cNvSpPr>
          <p:nvPr/>
        </p:nvSpPr>
        <p:spPr bwMode="auto">
          <a:xfrm>
            <a:off x="6669088" y="3016250"/>
            <a:ext cx="216058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</a:rPr>
              <a:t>Низкая</a:t>
            </a: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</a:rPr>
              <a:t> мощность электромагнитного </a:t>
            </a:r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</a:rPr>
              <a:t>излучения</a:t>
            </a:r>
            <a:endParaRPr lang="ru-RU" altLang="ru-RU" sz="2000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32775" name="Прямоугольник 12"/>
          <p:cNvSpPr>
            <a:spLocks noChangeArrowheads="1"/>
          </p:cNvSpPr>
          <p:nvPr/>
        </p:nvSpPr>
        <p:spPr bwMode="auto">
          <a:xfrm>
            <a:off x="6669088" y="4565650"/>
            <a:ext cx="20161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</a:rPr>
              <a:t>Низкое</a:t>
            </a: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</a:rPr>
              <a:t> энергопотребление </a:t>
            </a:r>
          </a:p>
        </p:txBody>
      </p:sp>
      <p:sp>
        <p:nvSpPr>
          <p:cNvPr id="32776" name="Прямоугольник 18"/>
          <p:cNvSpPr>
            <a:spLocks noChangeArrowheads="1"/>
          </p:cNvSpPr>
          <p:nvPr/>
        </p:nvSpPr>
        <p:spPr bwMode="auto">
          <a:xfrm>
            <a:off x="169863" y="4703763"/>
            <a:ext cx="28892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ru-RU" altLang="ru-RU" sz="2800">
                <a:solidFill>
                  <a:schemeClr val="tx1"/>
                </a:solidFill>
                <a:latin typeface="PT Sans Narrow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Фильтрация помех </a:t>
            </a:r>
          </a:p>
          <a:p>
            <a:pPr algn="just">
              <a:lnSpc>
                <a:spcPct val="130000"/>
              </a:lnSpc>
            </a:pP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растительности</a:t>
            </a: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и волн на поверхности </a:t>
            </a:r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воды</a:t>
            </a:r>
            <a:endParaRPr lang="ru-RU" altLang="ru-RU">
              <a:solidFill>
                <a:schemeClr val="tx1"/>
              </a:solidFill>
              <a:latin typeface="PT Sans Narrow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7" name="Прямоугольник 19"/>
          <p:cNvSpPr>
            <a:spLocks noChangeArrowheads="1"/>
          </p:cNvSpPr>
          <p:nvPr/>
        </p:nvSpPr>
        <p:spPr bwMode="auto">
          <a:xfrm>
            <a:off x="155575" y="3109913"/>
            <a:ext cx="3057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</a:rPr>
              <a:t>Определение </a:t>
            </a:r>
            <a:r>
              <a:rPr lang="ru-RU" altLang="ru-RU" sz="2800">
                <a:solidFill>
                  <a:schemeClr val="tx1"/>
                </a:solidFill>
                <a:latin typeface="PT Sans Narrow" pitchFamily="34" charset="-52"/>
              </a:rPr>
              <a:t>типа</a:t>
            </a:r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</a:rPr>
              <a:t> </a:t>
            </a: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</a:rPr>
              <a:t>объекта</a:t>
            </a:r>
            <a:endParaRPr lang="ru-RU" altLang="ru-RU" sz="2400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32778" name="Прямоугольник 22"/>
          <p:cNvSpPr>
            <a:spLocks noChangeArrowheads="1"/>
          </p:cNvSpPr>
          <p:nvPr/>
        </p:nvSpPr>
        <p:spPr bwMode="auto">
          <a:xfrm>
            <a:off x="171450" y="1773238"/>
            <a:ext cx="31765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solidFill>
                  <a:schemeClr val="tx1"/>
                </a:solidFill>
                <a:latin typeface="PT Sans Caption" pitchFamily="34" charset="-52"/>
                <a:cs typeface="Times New Roman" panose="02020603050405020304" pitchFamily="18" charset="0"/>
              </a:rPr>
              <a:t>Работа</a:t>
            </a:r>
            <a:r>
              <a:rPr lang="ru-RU" altLang="ru-RU" sz="2800" b="1">
                <a:solidFill>
                  <a:schemeClr val="tx1"/>
                </a:solidFill>
                <a:latin typeface="PT Sans Caption" pitchFamily="34" charset="-52"/>
                <a:cs typeface="Times New Roman" panose="02020603050405020304" pitchFamily="18" charset="0"/>
              </a:rPr>
              <a:t> </a:t>
            </a:r>
            <a:r>
              <a:rPr lang="ru-RU" altLang="ru-RU" sz="2400">
                <a:solidFill>
                  <a:schemeClr val="tx1"/>
                </a:solidFill>
                <a:latin typeface="PT Sans Caption" pitchFamily="34" charset="-52"/>
                <a:cs typeface="Times New Roman" panose="02020603050405020304" pitchFamily="18" charset="0"/>
              </a:rPr>
              <a:t>по </a:t>
            </a:r>
            <a:r>
              <a:rPr lang="ru-RU" altLang="ru-RU" sz="2800" b="1">
                <a:solidFill>
                  <a:schemeClr val="tx1"/>
                </a:solidFill>
                <a:latin typeface="PT Sans Caption" pitchFamily="34" charset="-52"/>
                <a:cs typeface="Times New Roman" panose="02020603050405020304" pitchFamily="18" charset="0"/>
              </a:rPr>
              <a:t>90</a:t>
            </a: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  <a:cs typeface="Times New Roman" panose="02020603050405020304" pitchFamily="18" charset="0"/>
              </a:rPr>
              <a:t>  </a:t>
            </a:r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  <a:cs typeface="Times New Roman" panose="02020603050405020304" pitchFamily="18" charset="0"/>
              </a:rPr>
              <a:t>целям</a:t>
            </a: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  <a:cs typeface="Times New Roman" panose="02020603050405020304" pitchFamily="18" charset="0"/>
              </a:rPr>
              <a:t> </a:t>
            </a:r>
            <a:r>
              <a:rPr lang="ru-RU" altLang="ru-RU" sz="2400">
                <a:solidFill>
                  <a:schemeClr val="tx1"/>
                </a:solidFill>
                <a:latin typeface="PT Sans Narrow" pitchFamily="34" charset="-52"/>
                <a:cs typeface="Times New Roman" panose="02020603050405020304" pitchFamily="18" charset="0"/>
              </a:rPr>
              <a:t>одновременно</a:t>
            </a:r>
            <a:endParaRPr lang="ru-RU" altLang="ru-RU" sz="2000">
              <a:solidFill>
                <a:schemeClr val="tx1"/>
              </a:solidFill>
              <a:latin typeface="PT Sans Narrow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850" y="260350"/>
          <a:ext cx="4032250" cy="5905500"/>
        </p:xfrm>
        <a:graphic>
          <a:graphicData uri="http://schemas.openxmlformats.org/drawingml/2006/table">
            <a:tbl>
              <a:tblPr/>
              <a:tblGrid>
                <a:gridCol w="312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48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Полоса рабочих частот, МГц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5350…5650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48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мощность излучения, мВт, не более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2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рабочего сектора, до, м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2300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2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Минимальная дальность обнаружения, м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80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рабочего сектора, град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86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луча антенны по углу места, град 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968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Максимальная дальность обнаружения, не менее, м: </a:t>
                      </a:r>
                      <a:b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человек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транспортное средство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высоте установки над поверхностью не менее 14 м)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2300</a:t>
                      </a:r>
                      <a:b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06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по дальности, не менее, м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08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по радиальной скорости, не менее, км/ч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08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радиальных скоростей обнаруживаемых объектов, км/ч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0,72…140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08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определения дальности объекта, не хуже, м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4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определения азимута объекта, град</a:t>
                      </a: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26" marR="34926" marT="34931" marB="349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0" y="260350"/>
          <a:ext cx="4248150" cy="6067425"/>
        </p:xfrm>
        <a:graphic>
          <a:graphicData uri="http://schemas.openxmlformats.org/drawingml/2006/table">
            <a:tbl>
              <a:tblPr/>
              <a:tblGrid>
                <a:gridCol w="3312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5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одновременно вычисляемых траекторий обнаруженных объектов</a:t>
                      </a:r>
                    </a:p>
                  </a:txBody>
                  <a:tcPr marL="34922" marR="34922" marT="34929" marB="349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34922" marR="34922" marT="34929" marB="349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3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обновления выходной (траекторной) информации, не менее, Гц</a:t>
                      </a:r>
                    </a:p>
                  </a:txBody>
                  <a:tcPr marL="34922" marR="34922" marT="34929" marB="349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34922" marR="34922" marT="34929" marB="349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2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диаграммы направленности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Фиксированный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94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частотных литер, шт.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38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обнаружения траектории объекта, не более, сек. (при наличии условий радиовидимости в данной точке появления объекта)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22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Внешний интерфейс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10М Ethernet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94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Напряжение электропитания постоянного тока, В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10-30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94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Потребляемая мощность, не более, Вт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4922" marR="34922" marT="34926" marB="349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Среднее время наработки на отказ, не менее, часов</a:t>
                      </a:r>
                    </a:p>
                  </a:txBody>
                  <a:tcPr marL="34922" marR="34922" marT="34926" marB="349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30000</a:t>
                      </a:r>
                    </a:p>
                  </a:txBody>
                  <a:tcPr marL="34922" marR="34922" marT="34926" marB="349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7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Диапазон рабочих температур, ˚С</a:t>
                      </a:r>
                    </a:p>
                  </a:txBody>
                  <a:tcPr marL="34922" marR="34922" marT="34926" marB="349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– 40 до + 50</a:t>
                      </a:r>
                    </a:p>
                  </a:txBody>
                  <a:tcPr marL="34922" marR="34922" marT="34926" marB="349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7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Габаритные размеры, не более, мм</a:t>
                      </a:r>
                    </a:p>
                  </a:txBody>
                  <a:tcPr marL="34922" marR="34922" marT="34926" marB="349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466х523х315</a:t>
                      </a:r>
                    </a:p>
                  </a:txBody>
                  <a:tcPr marL="34922" marR="34922" marT="34926" marB="349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Масса, не более, кг</a:t>
                      </a:r>
                    </a:p>
                  </a:txBody>
                  <a:tcPr marL="34922" marR="34922" marT="34926" marB="349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34922" marR="34922" marT="34926" marB="3492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Прямоугольник 8"/>
          <p:cNvSpPr>
            <a:spLocks noChangeArrowheads="1"/>
          </p:cNvSpPr>
          <p:nvPr/>
        </p:nvSpPr>
        <p:spPr bwMode="auto">
          <a:xfrm>
            <a:off x="323850" y="1196975"/>
            <a:ext cx="388778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latin typeface="PT Sans Narrow" pitchFamily="34" charset="-52"/>
              </a:rPr>
              <a:t>Наблюдение</a:t>
            </a:r>
            <a:r>
              <a:rPr lang="ru-RU" altLang="ru-RU" sz="2000">
                <a:latin typeface="PT Sans Narrow" pitchFamily="34" charset="-52"/>
              </a:rPr>
              <a:t> за открытыми земными, воздушными и водными пространствами. </a:t>
            </a:r>
          </a:p>
          <a:p>
            <a:endParaRPr lang="ru-RU" altLang="ru-RU" sz="2000">
              <a:latin typeface="PT Sans Narrow" pitchFamily="34" charset="-52"/>
            </a:endParaRPr>
          </a:p>
          <a:p>
            <a:r>
              <a:rPr lang="ru-RU" altLang="ru-RU" sz="2000">
                <a:latin typeface="PT Sans Narrow" pitchFamily="34" charset="-52"/>
              </a:rPr>
              <a:t>Отображение </a:t>
            </a:r>
            <a:r>
              <a:rPr lang="ru-RU" altLang="ru-RU" sz="2400">
                <a:latin typeface="PT Sans Narrow" pitchFamily="34" charset="-52"/>
              </a:rPr>
              <a:t>траектории</a:t>
            </a:r>
            <a:r>
              <a:rPr lang="ru-RU" altLang="ru-RU" sz="2000">
                <a:latin typeface="PT Sans Narrow" pitchFamily="34" charset="-52"/>
              </a:rPr>
              <a:t> передвижения и </a:t>
            </a:r>
            <a:r>
              <a:rPr lang="ru-RU" altLang="ru-RU" sz="2400">
                <a:latin typeface="PT Sans Narrow" pitchFamily="34" charset="-52"/>
              </a:rPr>
              <a:t>дальности</a:t>
            </a:r>
            <a:r>
              <a:rPr lang="ru-RU" altLang="ru-RU" sz="2000">
                <a:latin typeface="PT Sans Narrow" pitchFamily="34" charset="-52"/>
              </a:rPr>
              <a:t> до различных движущихся объектов, таких как </a:t>
            </a:r>
          </a:p>
          <a:p>
            <a:r>
              <a:rPr lang="ru-RU" altLang="ru-RU" sz="2400">
                <a:latin typeface="PT Sans Narrow" pitchFamily="34" charset="-52"/>
              </a:rPr>
              <a:t>человек</a:t>
            </a:r>
            <a:r>
              <a:rPr lang="ru-RU" altLang="ru-RU" sz="2000">
                <a:latin typeface="PT Sans Narrow" pitchFamily="34" charset="-52"/>
              </a:rPr>
              <a:t>, </a:t>
            </a:r>
            <a:r>
              <a:rPr lang="ru-RU" altLang="ru-RU" sz="2400">
                <a:latin typeface="PT Sans Narrow" pitchFamily="34" charset="-52"/>
              </a:rPr>
              <a:t>автомобиль</a:t>
            </a:r>
            <a:r>
              <a:rPr lang="ru-RU" altLang="ru-RU" sz="2000">
                <a:latin typeface="PT Sans Narrow" pitchFamily="34" charset="-52"/>
              </a:rPr>
              <a:t>, </a:t>
            </a:r>
            <a:r>
              <a:rPr lang="ru-RU" altLang="ru-RU" sz="2400">
                <a:latin typeface="PT Sans Narrow" pitchFamily="34" charset="-52"/>
              </a:rPr>
              <a:t>лодка</a:t>
            </a:r>
            <a:r>
              <a:rPr lang="ru-RU" altLang="ru-RU" sz="2000">
                <a:latin typeface="PT Sans Narrow" pitchFamily="34" charset="-52"/>
              </a:rPr>
              <a:t> и т.д. </a:t>
            </a:r>
          </a:p>
        </p:txBody>
      </p:sp>
      <p:sp>
        <p:nvSpPr>
          <p:cNvPr id="36868" name="Прямоугольник 11"/>
          <p:cNvSpPr>
            <a:spLocks noChangeArrowheads="1"/>
          </p:cNvSpPr>
          <p:nvPr/>
        </p:nvSpPr>
        <p:spPr bwMode="auto">
          <a:xfrm>
            <a:off x="539750" y="79375"/>
            <a:ext cx="2735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>
                <a:latin typeface="PT Sans Narrow" pitchFamily="34" charset="-52"/>
                <a:cs typeface="Times New Roman" panose="02020603050405020304" pitchFamily="18" charset="0"/>
              </a:rPr>
              <a:t>Радиолокатор </a:t>
            </a:r>
            <a:r>
              <a:rPr lang="en-US" altLang="ru-RU" sz="2400">
                <a:latin typeface="PT Sans Narrow" pitchFamily="34" charset="-52"/>
                <a:cs typeface="Times New Roman" panose="02020603050405020304" pitchFamily="18" charset="0"/>
              </a:rPr>
              <a:t>CVD</a:t>
            </a:r>
            <a:r>
              <a:rPr lang="ru-RU" altLang="ru-RU" sz="2400">
                <a:latin typeface="PT Sans Narrow" pitchFamily="34" charset="-52"/>
                <a:cs typeface="Times New Roman" panose="02020603050405020304" pitchFamily="18" charset="0"/>
              </a:rPr>
              <a:t>-177</a:t>
            </a:r>
            <a:endParaRPr lang="ru-RU" altLang="ru-RU" sz="2400">
              <a:latin typeface="PT Sans Narrow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412776"/>
            <a:ext cx="692696" cy="692696"/>
          </a:xfrm>
          <a:prstGeom prst="rect">
            <a:avLst/>
          </a:prstGeom>
          <a:effectLst>
            <a:glow rad="38100">
              <a:schemeClr val="bg1">
                <a:alpha val="28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Прямоугольник 11"/>
          <p:cNvSpPr>
            <a:spLocks noChangeArrowheads="1"/>
          </p:cNvSpPr>
          <p:nvPr/>
        </p:nvSpPr>
        <p:spPr bwMode="auto">
          <a:xfrm>
            <a:off x="277813" y="39688"/>
            <a:ext cx="8542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latin typeface="PT Sans Narrow" pitchFamily="34" charset="-52"/>
                <a:cs typeface="Times New Roman" panose="02020603050405020304" pitchFamily="18" charset="0"/>
              </a:rPr>
              <a:t>Совместная работа технических средств охраны государственной границы</a:t>
            </a:r>
            <a:endParaRPr lang="ru-RU" altLang="ru-RU" sz="2000">
              <a:latin typeface="PT Sans Narrow" pitchFamily="34" charset="-52"/>
            </a:endParaRPr>
          </a:p>
        </p:txBody>
      </p:sp>
      <p:sp>
        <p:nvSpPr>
          <p:cNvPr id="38916" name="Прямоугольник 12"/>
          <p:cNvSpPr>
            <a:spLocks noChangeArrowheads="1"/>
          </p:cNvSpPr>
          <p:nvPr/>
        </p:nvSpPr>
        <p:spPr bwMode="auto">
          <a:xfrm>
            <a:off x="323850" y="5084763"/>
            <a:ext cx="57610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>
                <a:latin typeface="PT Sans Narrow" pitchFamily="34" charset="-52"/>
              </a:rPr>
              <a:t>Автоматическое</a:t>
            </a:r>
            <a:r>
              <a:rPr lang="ru-RU" altLang="ru-RU" sz="2400">
                <a:latin typeface="PT Sans Narrow" pitchFamily="34" charset="-52"/>
              </a:rPr>
              <a:t> наведение на цель </a:t>
            </a:r>
            <a:r>
              <a:rPr lang="ru-RU" altLang="ru-RU" sz="2800">
                <a:latin typeface="PT Sans Narrow" pitchFamily="34" charset="-52"/>
              </a:rPr>
              <a:t>видеокамеры</a:t>
            </a:r>
            <a:r>
              <a:rPr lang="ru-RU" altLang="ru-RU" sz="2400">
                <a:latin typeface="PT Sans Narrow" pitchFamily="34" charset="-52"/>
              </a:rPr>
              <a:t> дальнего обзора и </a:t>
            </a:r>
            <a:r>
              <a:rPr lang="ru-RU" altLang="ru-RU" sz="2800">
                <a:latin typeface="PT Sans Narrow" pitchFamily="34" charset="-52"/>
              </a:rPr>
              <a:t>тепловизора</a:t>
            </a:r>
            <a:r>
              <a:rPr lang="ru-RU" altLang="ru-RU" sz="2400">
                <a:latin typeface="PT Sans Narrow" pitchFamily="34" charset="-52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6753" y="1723821"/>
            <a:ext cx="548680" cy="548680"/>
          </a:xfrm>
          <a:prstGeom prst="rect">
            <a:avLst/>
          </a:prstGeom>
          <a:effectLst>
            <a:glow rad="38100">
              <a:schemeClr val="bg1">
                <a:alpha val="28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1718" y="3150902"/>
            <a:ext cx="1892213" cy="1693531"/>
          </a:xfrm>
          <a:prstGeom prst="rect">
            <a:avLst/>
          </a:prstGeom>
          <a:effectLst>
            <a:glow rad="292100">
              <a:schemeClr val="bg1">
                <a:alpha val="47000"/>
              </a:schemeClr>
            </a:glow>
          </a:effectLst>
        </p:spPr>
      </p:pic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31" r="33660"/>
          <a:stretch/>
        </p:blipFill>
        <p:spPr bwMode="auto">
          <a:xfrm>
            <a:off x="7325433" y="260648"/>
            <a:ext cx="1527998" cy="1927784"/>
          </a:xfrm>
          <a:prstGeom prst="rect">
            <a:avLst/>
          </a:prstGeom>
          <a:effectLst>
            <a:glow rad="292100">
              <a:schemeClr val="bg1">
                <a:alpha val="47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9" y="575965"/>
            <a:ext cx="2304256" cy="2574937"/>
          </a:xfrm>
          <a:prstGeom prst="rect">
            <a:avLst/>
          </a:prstGeom>
          <a:effectLst>
            <a:glow rad="520700">
              <a:srgbClr val="FFFFFF">
                <a:alpha val="56000"/>
              </a:srgbClr>
            </a:glow>
          </a:effectLst>
        </p:spPr>
      </p:pic>
      <p:sp>
        <p:nvSpPr>
          <p:cNvPr id="38921" name="Выгнутая влево стрелка 10"/>
          <p:cNvSpPr>
            <a:spLocks noChangeArrowheads="1"/>
          </p:cNvSpPr>
          <p:nvPr/>
        </p:nvSpPr>
        <p:spPr bwMode="auto">
          <a:xfrm rot="10800000">
            <a:off x="4932363" y="576263"/>
            <a:ext cx="871537" cy="1038225"/>
          </a:xfrm>
          <a:prstGeom prst="curvedRightArrow">
            <a:avLst>
              <a:gd name="adj1" fmla="val 24950"/>
              <a:gd name="adj2" fmla="val 4988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8922" name="Выгнутая влево стрелка 10"/>
          <p:cNvSpPr>
            <a:spLocks noChangeArrowheads="1"/>
          </p:cNvSpPr>
          <p:nvPr/>
        </p:nvSpPr>
        <p:spPr bwMode="auto">
          <a:xfrm rot="10800000" flipH="1" flipV="1">
            <a:off x="3941763" y="704850"/>
            <a:ext cx="871537" cy="1038225"/>
          </a:xfrm>
          <a:prstGeom prst="curvedRightArrow">
            <a:avLst>
              <a:gd name="adj1" fmla="val 24950"/>
              <a:gd name="adj2" fmla="val 4988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6" b="42198"/>
          <a:stretch>
            <a:fillRect/>
          </a:stretch>
        </p:blipFill>
        <p:spPr bwMode="auto">
          <a:xfrm>
            <a:off x="47625" y="0"/>
            <a:ext cx="9109075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31" r="33660"/>
          <a:stretch/>
        </p:blipFill>
        <p:spPr bwMode="auto">
          <a:xfrm>
            <a:off x="7596336" y="3712881"/>
            <a:ext cx="1287508" cy="1624372"/>
          </a:xfrm>
          <a:prstGeom prst="rect">
            <a:avLst/>
          </a:prstGeom>
          <a:effectLst>
            <a:glow rad="292100">
              <a:schemeClr val="bg1">
                <a:alpha val="47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7462" y="2984548"/>
            <a:ext cx="1278018" cy="1143826"/>
          </a:xfrm>
          <a:prstGeom prst="rect">
            <a:avLst/>
          </a:prstGeom>
          <a:effectLst>
            <a:glow rad="292100">
              <a:schemeClr val="bg1">
                <a:alpha val="47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836712"/>
            <a:ext cx="2433845" cy="2719749"/>
          </a:xfrm>
          <a:prstGeom prst="rect">
            <a:avLst/>
          </a:prstGeom>
          <a:effectLst>
            <a:glow rad="520700">
              <a:srgbClr val="FFFFFF">
                <a:alpha val="56000"/>
              </a:srgbClr>
            </a:glow>
          </a:effectLst>
        </p:spPr>
      </p:pic>
      <p:pic>
        <p:nvPicPr>
          <p:cNvPr id="10" name="Рисунок 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31" r="33660"/>
          <a:stretch/>
        </p:blipFill>
        <p:spPr bwMode="auto">
          <a:xfrm>
            <a:off x="4788024" y="1052736"/>
            <a:ext cx="1068208" cy="1347694"/>
          </a:xfrm>
          <a:prstGeom prst="rect">
            <a:avLst/>
          </a:prstGeom>
          <a:effectLst>
            <a:glow rad="292100">
              <a:schemeClr val="bg1">
                <a:alpha val="47000"/>
              </a:schemeClr>
            </a:glow>
          </a:effectLst>
        </p:spPr>
      </p:pic>
      <p:pic>
        <p:nvPicPr>
          <p:cNvPr id="40967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95" b="40283"/>
          <a:stretch>
            <a:fillRect/>
          </a:stretch>
        </p:blipFill>
        <p:spPr bwMode="auto">
          <a:xfrm rot="-315690">
            <a:off x="8061325" y="5370513"/>
            <a:ext cx="773113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Рисунок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725863"/>
            <a:ext cx="11715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328" y="2407879"/>
            <a:ext cx="614334" cy="2009287"/>
          </a:xfrm>
          <a:prstGeom prst="rect">
            <a:avLst/>
          </a:prstGeom>
          <a:effectLst>
            <a:glow rad="127000">
              <a:schemeClr val="bg1">
                <a:alpha val="47000"/>
              </a:schemeClr>
            </a:glow>
          </a:effectLst>
        </p:spPr>
      </p:pic>
      <p:pic>
        <p:nvPicPr>
          <p:cNvPr id="40970" name="Рисунок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492625"/>
            <a:ext cx="1219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Box 1"/>
          <p:cNvSpPr txBox="1">
            <a:spLocks noChangeArrowheads="1"/>
          </p:cNvSpPr>
          <p:nvPr/>
        </p:nvSpPr>
        <p:spPr bwMode="auto">
          <a:xfrm>
            <a:off x="1784350" y="177800"/>
            <a:ext cx="7583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latin typeface="PT Sans Narrow" pitchFamily="34" charset="-52"/>
              </a:rPr>
              <a:t>Совместная работа всех технических средств охраны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4900" y="1004014"/>
            <a:ext cx="362503" cy="1185628"/>
          </a:xfrm>
          <a:prstGeom prst="rect">
            <a:avLst/>
          </a:prstGeom>
          <a:effectLst>
            <a:glow rad="127000">
              <a:schemeClr val="bg1">
                <a:alpha val="47000"/>
              </a:schemeClr>
            </a:glow>
          </a:effectLst>
        </p:spPr>
      </p:pic>
      <p:pic>
        <p:nvPicPr>
          <p:cNvPr id="40973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1193800"/>
            <a:ext cx="17653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TextBox 1"/>
          <p:cNvSpPr txBox="1">
            <a:spLocks noChangeArrowheads="1"/>
          </p:cNvSpPr>
          <p:nvPr/>
        </p:nvSpPr>
        <p:spPr bwMode="auto">
          <a:xfrm>
            <a:off x="8032750" y="1550988"/>
            <a:ext cx="1276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>
                <a:latin typeface="PT Sans Narrow" pitchFamily="34" charset="-52"/>
              </a:rPr>
              <a:t>Застава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/>
          <a:stretch>
            <a:fillRect/>
          </a:stretch>
        </p:blipFill>
        <p:spPr bwMode="auto">
          <a:xfrm>
            <a:off x="-17463" y="490538"/>
            <a:ext cx="9178926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9525" y="479425"/>
            <a:ext cx="87391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600" b="1">
                <a:latin typeface="PT Sans Narrow" pitchFamily="34" charset="-52"/>
              </a:rPr>
              <a:t>Аванпост</a:t>
            </a:r>
            <a:r>
              <a:rPr lang="en-US" altLang="ru-RU" sz="3600" b="1">
                <a:latin typeface="PT Sans Narrow" pitchFamily="34" charset="-52"/>
              </a:rPr>
              <a:t> </a:t>
            </a:r>
            <a:r>
              <a:rPr lang="ru-RU" altLang="ru-RU" sz="2400">
                <a:latin typeface="PT Sans Narrow" pitchFamily="34" charset="-52"/>
              </a:rPr>
              <a:t>Автономный мобильный комплекс видео- и тепловизионного наблюдения</a:t>
            </a:r>
          </a:p>
          <a:p>
            <a:endParaRPr lang="ru-RU" altLang="ru-RU">
              <a:latin typeface="PT Sans Narrow" pitchFamily="34" charset="-52"/>
            </a:endParaRPr>
          </a:p>
        </p:txBody>
      </p:sp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572000" y="1196975"/>
            <a:ext cx="43926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000">
                <a:latin typeface="PT Sans Narrow" pitchFamily="34" charset="-52"/>
              </a:rPr>
              <a:t>Интеллектуальное</a:t>
            </a:r>
            <a:r>
              <a:rPr lang="ru-RU" altLang="ru-RU">
                <a:latin typeface="PT Sans Narrow" pitchFamily="34" charset="-52"/>
              </a:rPr>
              <a:t> </a:t>
            </a:r>
            <a:r>
              <a:rPr lang="ru-RU" altLang="ru-RU" sz="1600">
                <a:latin typeface="PT Sans Narrow" pitchFamily="34" charset="-52"/>
              </a:rPr>
              <a:t>видеонаблюдение</a:t>
            </a:r>
            <a:r>
              <a:rPr lang="ru-RU" altLang="ru-RU">
                <a:latin typeface="PT Sans Narrow" pitchFamily="34" charset="-52"/>
              </a:rPr>
              <a:t> больших открытых </a:t>
            </a:r>
            <a:r>
              <a:rPr lang="ru-RU" altLang="ru-RU" sz="1600">
                <a:latin typeface="PT Sans Narrow" pitchFamily="34" charset="-52"/>
              </a:rPr>
              <a:t>пространств в режиме</a:t>
            </a:r>
            <a:r>
              <a:rPr lang="ru-RU" altLang="ru-RU">
                <a:latin typeface="PT Sans Narrow" pitchFamily="34" charset="-52"/>
              </a:rPr>
              <a:t> реального времени </a:t>
            </a:r>
            <a:endParaRPr lang="ru-RU" altLang="ru-RU" sz="1100">
              <a:latin typeface="PT Sans Narrow" pitchFamily="34" charset="-52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61925" y="2133600"/>
            <a:ext cx="4392613" cy="1260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Автоматическое</a:t>
            </a:r>
          </a:p>
          <a:p>
            <a:pPr>
              <a:defRPr/>
            </a:pPr>
            <a:r>
              <a:rPr lang="ru-RU" altLang="ru-RU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обнаружение</a:t>
            </a:r>
            <a:r>
              <a:rPr lang="ru-RU" alt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 </a:t>
            </a:r>
          </a:p>
          <a:p>
            <a:pPr>
              <a:defRPr/>
            </a:pPr>
            <a:r>
              <a:rPr lang="ru-RU" altLang="ru-RU" sz="2000" dirty="0">
                <a:solidFill>
                  <a:schemeClr val="tx2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и сопровождение целей</a:t>
            </a:r>
            <a:endParaRPr lang="ru-RU" altLang="ru-RU" sz="1100" dirty="0">
              <a:solidFill>
                <a:schemeClr val="tx2">
                  <a:lumMod val="65000"/>
                  <a:lumOff val="3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79388" y="3573463"/>
            <a:ext cx="4392612" cy="1322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Беспроводной</a:t>
            </a:r>
          </a:p>
          <a:p>
            <a:pPr>
              <a:defRPr/>
            </a:pPr>
            <a:r>
              <a:rPr lang="ru-RU" altLang="ru-RU" sz="2000" dirty="0">
                <a:solidFill>
                  <a:schemeClr val="tx2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канал связи </a:t>
            </a:r>
          </a:p>
          <a:p>
            <a:pPr>
              <a:defRPr/>
            </a:pPr>
            <a:r>
              <a:rPr lang="ru-RU" altLang="ru-RU" dirty="0">
                <a:solidFill>
                  <a:schemeClr val="tx2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с удаленным постом</a:t>
            </a:r>
          </a:p>
          <a:p>
            <a:pPr>
              <a:defRPr/>
            </a:pPr>
            <a:r>
              <a:rPr lang="ru-RU" altLang="ru-RU" dirty="0">
                <a:solidFill>
                  <a:schemeClr val="tx2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rPr>
              <a:t>мониторинга</a:t>
            </a:r>
            <a:endParaRPr lang="ru-RU" altLang="ru-RU" sz="900" dirty="0">
              <a:solidFill>
                <a:schemeClr val="tx2">
                  <a:lumMod val="65000"/>
                  <a:lumOff val="3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6151" name="Прямоугольник 6"/>
          <p:cNvSpPr>
            <a:spLocks noChangeArrowheads="1"/>
          </p:cNvSpPr>
          <p:nvPr/>
        </p:nvSpPr>
        <p:spPr bwMode="auto">
          <a:xfrm>
            <a:off x="6516688" y="3028950"/>
            <a:ext cx="26812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600">
                <a:latin typeface="PT Sans Narrow" pitchFamily="34" charset="-52"/>
              </a:rPr>
              <a:t>Автономное</a:t>
            </a:r>
            <a:r>
              <a:rPr lang="ru-RU" altLang="ru-RU" sz="3200">
                <a:latin typeface="PT Sans Narrow" pitchFamily="34" charset="-52"/>
              </a:rPr>
              <a:t> питание </a:t>
            </a:r>
            <a:r>
              <a:rPr lang="ru-RU" altLang="ru-RU" sz="2400">
                <a:latin typeface="PT Sans Narrow" pitchFamily="34" charset="-52"/>
              </a:rPr>
              <a:t>комплекса на основе энергии </a:t>
            </a:r>
            <a:r>
              <a:rPr lang="ru-RU" altLang="ru-RU" sz="3200">
                <a:latin typeface="PT Sans Narrow" pitchFamily="34" charset="-52"/>
              </a:rPr>
              <a:t>ветра и солнца</a:t>
            </a:r>
            <a:endParaRPr lang="ru-RU" altLang="ru-RU" sz="1600">
              <a:latin typeface="PT Sans Narrow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684213" y="260350"/>
            <a:ext cx="8251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latin typeface="PT Sans Narrow" pitchFamily="34" charset="-52"/>
              </a:rPr>
              <a:t>Управление всеми техническими средствами охраны границы из одного интерфейса</a:t>
            </a:r>
          </a:p>
        </p:txBody>
      </p:sp>
      <p:pic>
        <p:nvPicPr>
          <p:cNvPr id="430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820025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539750" y="115888"/>
            <a:ext cx="84248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latin typeface="PT Sans Narrow" pitchFamily="34" charset="-52"/>
              </a:rPr>
              <a:t>Все системы </a:t>
            </a:r>
            <a:r>
              <a:rPr lang="ru-RU" altLang="ru-RU" sz="2000">
                <a:latin typeface="PT Sans Narrow" pitchFamily="34" charset="-52"/>
              </a:rPr>
              <a:t>могут интегрироваться с </a:t>
            </a:r>
            <a:r>
              <a:rPr lang="ru-RU" altLang="ru-RU" sz="2400">
                <a:latin typeface="PT Sans Narrow" pitchFamily="34" charset="-52"/>
              </a:rPr>
              <a:t>периметральными охранными извещателями, </a:t>
            </a:r>
            <a:r>
              <a:rPr lang="ru-RU" altLang="ru-RU" sz="2000">
                <a:latin typeface="PT Sans Narrow" pitchFamily="34" charset="-52"/>
              </a:rPr>
              <a:t>что позволяет создать </a:t>
            </a:r>
            <a:r>
              <a:rPr lang="ru-RU" altLang="ru-RU" sz="2400">
                <a:latin typeface="PT Sans Narrow" pitchFamily="34" charset="-52"/>
              </a:rPr>
              <a:t>уникальную систему охраны </a:t>
            </a:r>
            <a:r>
              <a:rPr lang="ru-RU" altLang="ru-RU" sz="2000">
                <a:latin typeface="PT Sans Narrow" pitchFamily="34" charset="-52"/>
              </a:rPr>
              <a:t>обширной территории</a:t>
            </a:r>
          </a:p>
        </p:txBody>
      </p:sp>
      <p:pic>
        <p:nvPicPr>
          <p:cNvPr id="4505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/>
          <a:stretch>
            <a:fillRect/>
          </a:stretch>
        </p:blipFill>
        <p:spPr bwMode="auto">
          <a:xfrm>
            <a:off x="34925" y="1255713"/>
            <a:ext cx="9091613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3059113" y="1412875"/>
            <a:ext cx="210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>
                <a:latin typeface="PT Sans Narrow" pitchFamily="34" charset="-52"/>
              </a:rPr>
              <a:t>CVD-102</a:t>
            </a:r>
          </a:p>
          <a:p>
            <a:pPr algn="ctr"/>
            <a:r>
              <a:rPr lang="ru-RU" altLang="ru-RU">
                <a:latin typeface="PT Sans Narrow" pitchFamily="34" charset="-52"/>
              </a:rPr>
              <a:t>Извещатель охранный</a:t>
            </a:r>
            <a:endParaRPr lang="ru-RU" altLang="ru-RU" sz="1600">
              <a:latin typeface="PT Sans Narrow" pitchFamily="34" charset="-52"/>
            </a:endParaRPr>
          </a:p>
        </p:txBody>
      </p:sp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7353300" y="1506538"/>
            <a:ext cx="210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800" b="1">
                <a:latin typeface="PT Sans Narrow" pitchFamily="34" charset="-52"/>
              </a:rPr>
              <a:t>RadioFence</a:t>
            </a:r>
            <a:endParaRPr lang="ru-RU" altLang="ru-RU" sz="1600" b="1">
              <a:latin typeface="PT Sans Narrow" pitchFamily="34" charset="-52"/>
            </a:endParaRPr>
          </a:p>
        </p:txBody>
      </p:sp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7667625" y="4005263"/>
            <a:ext cx="14763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>
                <a:latin typeface="PT Sans Narrow" pitchFamily="34" charset="-52"/>
              </a:rPr>
              <a:t>CVD-931</a:t>
            </a:r>
          </a:p>
          <a:p>
            <a:pPr algn="ctr"/>
            <a:r>
              <a:rPr lang="ru-RU" altLang="ru-RU" sz="1600">
                <a:latin typeface="PT Sans Narrow" pitchFamily="34" charset="-52"/>
              </a:rPr>
              <a:t>Ретранслятор радиосигнала</a:t>
            </a:r>
            <a:endParaRPr lang="ru-RU" altLang="ru-RU" sz="1400">
              <a:latin typeface="PT Sans Narrow" pitchFamily="34" charset="-52"/>
            </a:endParaRPr>
          </a:p>
        </p:txBody>
      </p:sp>
      <p:sp>
        <p:nvSpPr>
          <p:cNvPr id="45063" name="TextBox 1"/>
          <p:cNvSpPr txBox="1">
            <a:spLocks noChangeArrowheads="1"/>
          </p:cNvSpPr>
          <p:nvPr/>
        </p:nvSpPr>
        <p:spPr bwMode="auto">
          <a:xfrm>
            <a:off x="5395913" y="5013325"/>
            <a:ext cx="210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>
                <a:latin typeface="PT Sans Narrow" pitchFamily="34" charset="-52"/>
              </a:rPr>
              <a:t>CVD-102</a:t>
            </a:r>
          </a:p>
          <a:p>
            <a:pPr algn="ctr"/>
            <a:r>
              <a:rPr lang="ru-RU" altLang="ru-RU">
                <a:latin typeface="PT Sans Narrow" pitchFamily="34" charset="-52"/>
              </a:rPr>
              <a:t>Извещатель охранный</a:t>
            </a:r>
            <a:endParaRPr lang="ru-RU" altLang="ru-RU" sz="1600">
              <a:latin typeface="PT Sans Narrow" pitchFamily="34" charset="-52"/>
            </a:endParaRPr>
          </a:p>
        </p:txBody>
      </p:sp>
      <p:sp>
        <p:nvSpPr>
          <p:cNvPr id="45064" name="TextBox 1"/>
          <p:cNvSpPr txBox="1">
            <a:spLocks noChangeArrowheads="1"/>
          </p:cNvSpPr>
          <p:nvPr/>
        </p:nvSpPr>
        <p:spPr bwMode="auto">
          <a:xfrm>
            <a:off x="4111625" y="6073775"/>
            <a:ext cx="210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>
                <a:latin typeface="PT Sans Narrow" pitchFamily="34" charset="-52"/>
              </a:rPr>
              <a:t>CVD-1</a:t>
            </a:r>
            <a:r>
              <a:rPr lang="ru-RU" altLang="ru-RU">
                <a:latin typeface="PT Sans Narrow" pitchFamily="34" charset="-52"/>
              </a:rPr>
              <a:t>14</a:t>
            </a:r>
            <a:endParaRPr lang="en-US" altLang="ru-RU">
              <a:latin typeface="PT Sans Narrow" pitchFamily="34" charset="-52"/>
            </a:endParaRPr>
          </a:p>
          <a:p>
            <a:pPr algn="ctr"/>
            <a:r>
              <a:rPr lang="ru-RU" altLang="ru-RU">
                <a:latin typeface="PT Sans Narrow" pitchFamily="34" charset="-52"/>
              </a:rPr>
              <a:t>Извещатель охранный</a:t>
            </a:r>
            <a:endParaRPr lang="ru-RU" altLang="ru-RU" sz="1600">
              <a:latin typeface="PT Sans Narrow" pitchFamily="34" charset="-52"/>
            </a:endParaRPr>
          </a:p>
        </p:txBody>
      </p:sp>
      <p:sp>
        <p:nvSpPr>
          <p:cNvPr id="45065" name="TextBox 1"/>
          <p:cNvSpPr txBox="1">
            <a:spLocks noChangeArrowheads="1"/>
          </p:cNvSpPr>
          <p:nvPr/>
        </p:nvSpPr>
        <p:spPr bwMode="auto">
          <a:xfrm>
            <a:off x="1212850" y="5876925"/>
            <a:ext cx="210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>
                <a:latin typeface="PT Sans Narrow" pitchFamily="34" charset="-52"/>
              </a:rPr>
              <a:t>CVD-1</a:t>
            </a:r>
            <a:r>
              <a:rPr lang="ru-RU" altLang="ru-RU">
                <a:latin typeface="PT Sans Narrow" pitchFamily="34" charset="-52"/>
              </a:rPr>
              <a:t>11</a:t>
            </a:r>
            <a:endParaRPr lang="en-US" altLang="ru-RU">
              <a:latin typeface="PT Sans Narrow" pitchFamily="34" charset="-52"/>
            </a:endParaRPr>
          </a:p>
          <a:p>
            <a:pPr algn="ctr"/>
            <a:r>
              <a:rPr lang="ru-RU" altLang="ru-RU">
                <a:latin typeface="PT Sans Narrow" pitchFamily="34" charset="-52"/>
              </a:rPr>
              <a:t>Извещатель охранный</a:t>
            </a:r>
            <a:endParaRPr lang="ru-RU" altLang="ru-RU" sz="1600">
              <a:latin typeface="PT Sans Narrow" pitchFamily="34" charset="-52"/>
            </a:endParaRPr>
          </a:p>
        </p:txBody>
      </p:sp>
      <p:sp>
        <p:nvSpPr>
          <p:cNvPr id="45066" name="TextBox 1"/>
          <p:cNvSpPr txBox="1">
            <a:spLocks noChangeArrowheads="1"/>
          </p:cNvSpPr>
          <p:nvPr/>
        </p:nvSpPr>
        <p:spPr bwMode="auto">
          <a:xfrm>
            <a:off x="1403350" y="2776538"/>
            <a:ext cx="2105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PT Sans Narrow" pitchFamily="34" charset="-52"/>
              </a:rPr>
              <a:t>БРДМ</a:t>
            </a:r>
            <a:endParaRPr lang="en-US" altLang="ru-RU">
              <a:latin typeface="PT Sans Narrow" pitchFamily="34" charset="-52"/>
            </a:endParaRPr>
          </a:p>
          <a:p>
            <a:pPr algn="ctr"/>
            <a:r>
              <a:rPr lang="ru-RU" altLang="ru-RU">
                <a:latin typeface="PT Sans Narrow" pitchFamily="34" charset="-52"/>
              </a:rPr>
              <a:t>блок</a:t>
            </a:r>
            <a:endParaRPr lang="ru-RU" altLang="ru-RU" sz="1600">
              <a:latin typeface="PT Sans Narrow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93663" y="53975"/>
            <a:ext cx="1685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2000" b="1">
                <a:solidFill>
                  <a:schemeClr val="tx1"/>
                </a:solidFill>
                <a:latin typeface="PT Sans Narrow" pitchFamily="34" charset="-52"/>
              </a:rPr>
              <a:t>RadioFence </a:t>
            </a:r>
          </a:p>
          <a:p>
            <a:r>
              <a:rPr lang="ru-RU" altLang="ru-RU" sz="1200">
                <a:solidFill>
                  <a:schemeClr val="tx1"/>
                </a:solidFill>
                <a:latin typeface="PT Sans Narrow" pitchFamily="34" charset="-52"/>
              </a:rPr>
              <a:t>Система охраны периметра</a:t>
            </a:r>
          </a:p>
        </p:txBody>
      </p:sp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2736850" y="365125"/>
            <a:ext cx="2881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b="1">
                <a:solidFill>
                  <a:schemeClr val="tx1"/>
                </a:solidFill>
                <a:latin typeface="PT Sans Narrow" pitchFamily="34" charset="-52"/>
              </a:rPr>
              <a:t>CVD-112 </a:t>
            </a:r>
            <a:r>
              <a:rPr lang="ru-RU" altLang="ru-RU" sz="1400">
                <a:solidFill>
                  <a:schemeClr val="tx1"/>
                </a:solidFill>
                <a:latin typeface="PT Sans Narrow" pitchFamily="34" charset="-52"/>
              </a:rPr>
              <a:t>Трибоэлектрический извещатель</a:t>
            </a:r>
            <a:endParaRPr lang="en-US" altLang="ru-RU" sz="1400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6011863" y="211138"/>
            <a:ext cx="290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b="1">
                <a:solidFill>
                  <a:schemeClr val="tx1"/>
                </a:solidFill>
                <a:latin typeface="PT Sans Narrow" pitchFamily="34" charset="-52"/>
              </a:rPr>
              <a:t>CVD-1</a:t>
            </a:r>
            <a:r>
              <a:rPr lang="ru-RU" altLang="ru-RU" sz="1400" b="1">
                <a:solidFill>
                  <a:schemeClr val="tx1"/>
                </a:solidFill>
                <a:latin typeface="PT Sans Narrow" pitchFamily="34" charset="-52"/>
              </a:rPr>
              <a:t>02 </a:t>
            </a:r>
            <a:r>
              <a:rPr lang="ru-RU" altLang="ru-RU" sz="1200">
                <a:solidFill>
                  <a:schemeClr val="tx1"/>
                </a:solidFill>
                <a:latin typeface="PT Sans Narrow" pitchFamily="34" charset="-52"/>
              </a:rPr>
              <a:t>Инфракрасный пассивный извещатель</a:t>
            </a:r>
            <a:endParaRPr lang="en-US" altLang="ru-RU" sz="1200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63500" y="2994025"/>
            <a:ext cx="2309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b="1">
                <a:latin typeface="PT Sans Narrow" pitchFamily="34" charset="-52"/>
              </a:rPr>
              <a:t>CVD-1</a:t>
            </a:r>
            <a:r>
              <a:rPr lang="ru-RU" altLang="ru-RU" sz="1400" b="1">
                <a:latin typeface="PT Sans Narrow" pitchFamily="34" charset="-52"/>
              </a:rPr>
              <a:t>05 </a:t>
            </a:r>
            <a:r>
              <a:rPr lang="ru-RU" altLang="ru-RU" sz="1200">
                <a:latin typeface="PT Sans Narrow" pitchFamily="34" charset="-52"/>
              </a:rPr>
              <a:t>Радиоволновой извещатель</a:t>
            </a:r>
            <a:endParaRPr lang="en-US" altLang="ru-RU" sz="1200">
              <a:latin typeface="PT Sans Narrow" pitchFamily="34" charset="-52"/>
            </a:endParaRPr>
          </a:p>
        </p:txBody>
      </p:sp>
      <p:sp>
        <p:nvSpPr>
          <p:cNvPr id="47111" name="TextBox 7"/>
          <p:cNvSpPr txBox="1">
            <a:spLocks noChangeArrowheads="1"/>
          </p:cNvSpPr>
          <p:nvPr/>
        </p:nvSpPr>
        <p:spPr bwMode="auto">
          <a:xfrm>
            <a:off x="2828925" y="3403600"/>
            <a:ext cx="245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b="1">
                <a:latin typeface="PT Sans Narrow" pitchFamily="34" charset="-52"/>
              </a:rPr>
              <a:t>CVD-1</a:t>
            </a:r>
            <a:r>
              <a:rPr lang="ru-RU" altLang="ru-RU" sz="1400" b="1">
                <a:latin typeface="PT Sans Narrow" pitchFamily="34" charset="-52"/>
              </a:rPr>
              <a:t>14 </a:t>
            </a:r>
            <a:r>
              <a:rPr lang="ru-RU" altLang="ru-RU" sz="1400">
                <a:latin typeface="PT Sans Narrow" pitchFamily="34" charset="-52"/>
              </a:rPr>
              <a:t>Сейсмический извещатель</a:t>
            </a:r>
            <a:endParaRPr lang="en-US" altLang="ru-RU" sz="1400">
              <a:latin typeface="PT Sans Narrow" pitchFamily="34" charset="-52"/>
            </a:endParaRPr>
          </a:p>
        </p:txBody>
      </p:sp>
      <p:sp>
        <p:nvSpPr>
          <p:cNvPr id="47112" name="TextBox 8"/>
          <p:cNvSpPr txBox="1">
            <a:spLocks noChangeArrowheads="1"/>
          </p:cNvSpPr>
          <p:nvPr/>
        </p:nvSpPr>
        <p:spPr bwMode="auto">
          <a:xfrm>
            <a:off x="4176713" y="4125913"/>
            <a:ext cx="44021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FontTx/>
              <a:buChar char="-"/>
            </a:pPr>
            <a:r>
              <a:rPr lang="ru-RU" altLang="ru-RU" sz="1400" b="1">
                <a:latin typeface="PT Sans Narrow" pitchFamily="34" charset="-52"/>
              </a:rPr>
              <a:t>Автономное питание от солнечных модулей</a:t>
            </a:r>
            <a:endParaRPr lang="en-US" altLang="ru-RU" sz="1400">
              <a:latin typeface="PT Sans Narrow" pitchFamily="34" charset="-52"/>
            </a:endParaRPr>
          </a:p>
          <a:p>
            <a:pPr>
              <a:buFontTx/>
              <a:buChar char="-"/>
            </a:pPr>
            <a:r>
              <a:rPr lang="ru-RU" altLang="ru-RU" sz="1400" b="1">
                <a:latin typeface="PT Sans Narrow" pitchFamily="34" charset="-52"/>
              </a:rPr>
              <a:t>Неограниченное количество извещателей в системе</a:t>
            </a:r>
          </a:p>
          <a:p>
            <a:pPr>
              <a:buFontTx/>
              <a:buChar char="-"/>
            </a:pPr>
            <a:r>
              <a:rPr lang="ru-RU" altLang="ru-RU" sz="1400" b="1">
                <a:latin typeface="PT Sans Narrow" pitchFamily="34" charset="-52"/>
              </a:rPr>
              <a:t>Дальность радиосвязи между двумя устройствами до 10 км</a:t>
            </a:r>
          </a:p>
          <a:p>
            <a:pPr>
              <a:buFontTx/>
              <a:buChar char="-"/>
            </a:pPr>
            <a:r>
              <a:rPr lang="ru-RU" altLang="ru-RU" sz="1400" b="1">
                <a:latin typeface="PT Sans Narrow" pitchFamily="34" charset="-52"/>
              </a:rPr>
              <a:t>До 64 ретрансляций в одной подсети</a:t>
            </a:r>
          </a:p>
        </p:txBody>
      </p:sp>
      <p:sp>
        <p:nvSpPr>
          <p:cNvPr id="47113" name="TextBox 9"/>
          <p:cNvSpPr txBox="1">
            <a:spLocks noChangeArrowheads="1"/>
          </p:cNvSpPr>
          <p:nvPr/>
        </p:nvSpPr>
        <p:spPr bwMode="auto">
          <a:xfrm>
            <a:off x="938213" y="5538788"/>
            <a:ext cx="1087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>
                <a:latin typeface="PT Sans Narrow" pitchFamily="34" charset="-52"/>
              </a:rPr>
              <a:t>Глубина 0,3 м</a:t>
            </a:r>
          </a:p>
        </p:txBody>
      </p:sp>
      <p:sp>
        <p:nvSpPr>
          <p:cNvPr id="47114" name="TextBox 10"/>
          <p:cNvSpPr txBox="1">
            <a:spLocks noChangeArrowheads="1"/>
          </p:cNvSpPr>
          <p:nvPr/>
        </p:nvSpPr>
        <p:spPr bwMode="auto">
          <a:xfrm>
            <a:off x="827088" y="6296025"/>
            <a:ext cx="10779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100" b="1">
                <a:latin typeface="PT Sans Narrow" pitchFamily="34" charset="-52"/>
              </a:rPr>
              <a:t>Сейсмоприемник</a:t>
            </a:r>
          </a:p>
        </p:txBody>
      </p:sp>
      <p:sp>
        <p:nvSpPr>
          <p:cNvPr id="47115" name="TextBox 11"/>
          <p:cNvSpPr txBox="1">
            <a:spLocks noChangeArrowheads="1"/>
          </p:cNvSpPr>
          <p:nvPr/>
        </p:nvSpPr>
        <p:spPr bwMode="auto">
          <a:xfrm>
            <a:off x="4787900" y="5661025"/>
            <a:ext cx="2305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FontTx/>
              <a:buChar char="-"/>
            </a:pPr>
            <a:r>
              <a:rPr lang="ru-RU" altLang="ru-RU" sz="1400" b="1">
                <a:latin typeface="PT Sans Narrow" pitchFamily="34" charset="-52"/>
              </a:rPr>
              <a:t>БРДМ </a:t>
            </a:r>
            <a:r>
              <a:rPr lang="ru-RU" altLang="ru-RU" sz="1400">
                <a:latin typeface="PT Sans Narrow" pitchFamily="34" charset="-52"/>
              </a:rPr>
              <a:t>– прием извещений по радиоканалу УКВ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6732588" y="4797425"/>
            <a:ext cx="628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FF0000"/>
                </a:solidFill>
                <a:latin typeface="PT Sans Narrow" pitchFamily="34" charset="-52"/>
              </a:rPr>
              <a:t>-114 </a:t>
            </a:r>
          </a:p>
        </p:txBody>
      </p:sp>
      <p:pic>
        <p:nvPicPr>
          <p:cNvPr id="4915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57150"/>
            <a:ext cx="761682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1908175" y="981075"/>
            <a:ext cx="1511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50x3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57" name="Прямоугольник 2"/>
          <p:cNvSpPr>
            <a:spLocks noChangeArrowheads="1"/>
          </p:cNvSpPr>
          <p:nvPr/>
        </p:nvSpPr>
        <p:spPr bwMode="auto">
          <a:xfrm>
            <a:off x="6240463" y="974725"/>
            <a:ext cx="80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50x3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58" name="Прямоугольник 4"/>
          <p:cNvSpPr>
            <a:spLocks noChangeArrowheads="1"/>
          </p:cNvSpPr>
          <p:nvPr/>
        </p:nvSpPr>
        <p:spPr bwMode="auto">
          <a:xfrm>
            <a:off x="2903538" y="1320800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CVD-102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49159" name="Прямоугольник 7"/>
          <p:cNvSpPr>
            <a:spLocks noChangeArrowheads="1"/>
          </p:cNvSpPr>
          <p:nvPr/>
        </p:nvSpPr>
        <p:spPr bwMode="auto">
          <a:xfrm>
            <a:off x="5376863" y="132080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CVD-102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49160" name="Прямоугольник 8"/>
          <p:cNvSpPr>
            <a:spLocks noChangeArrowheads="1"/>
          </p:cNvSpPr>
          <p:nvPr/>
        </p:nvSpPr>
        <p:spPr bwMode="auto">
          <a:xfrm>
            <a:off x="4140200" y="1692275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433 MHz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61" name="Прямоугольник 9"/>
          <p:cNvSpPr>
            <a:spLocks noChangeArrowheads="1"/>
          </p:cNvSpPr>
          <p:nvPr/>
        </p:nvSpPr>
        <p:spPr bwMode="auto">
          <a:xfrm>
            <a:off x="3500438" y="2273300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FF0000"/>
                </a:solidFill>
                <a:latin typeface="PT Sans Narrow" pitchFamily="34" charset="-52"/>
              </a:rPr>
              <a:t>2</a:t>
            </a:r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00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62" name="Прямоугольник 10"/>
          <p:cNvSpPr>
            <a:spLocks noChangeArrowheads="1"/>
          </p:cNvSpPr>
          <p:nvPr/>
        </p:nvSpPr>
        <p:spPr bwMode="auto">
          <a:xfrm>
            <a:off x="4945063" y="2282825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FF0000"/>
                </a:solidFill>
                <a:latin typeface="PT Sans Narrow" pitchFamily="34" charset="-52"/>
              </a:rPr>
              <a:t>2</a:t>
            </a:r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00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63" name="Прямоугольник 11"/>
          <p:cNvSpPr>
            <a:spLocks noChangeArrowheads="1"/>
          </p:cNvSpPr>
          <p:nvPr/>
        </p:nvSpPr>
        <p:spPr bwMode="auto">
          <a:xfrm>
            <a:off x="1897063" y="2654300"/>
            <a:ext cx="90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CVD-105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49164" name="Прямоугольник 12"/>
          <p:cNvSpPr>
            <a:spLocks noChangeArrowheads="1"/>
          </p:cNvSpPr>
          <p:nvPr/>
        </p:nvSpPr>
        <p:spPr bwMode="auto">
          <a:xfrm>
            <a:off x="6178550" y="2719388"/>
            <a:ext cx="908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CVD-105</a:t>
            </a:r>
            <a:endParaRPr lang="ru-RU" altLang="ru-RU">
              <a:solidFill>
                <a:srgbClr val="0095E5"/>
              </a:solidFill>
              <a:latin typeface="PT Sans Narrow" pitchFamily="34" charset="-52"/>
            </a:endParaRPr>
          </a:p>
        </p:txBody>
      </p:sp>
      <p:sp>
        <p:nvSpPr>
          <p:cNvPr id="49165" name="Прямоугольник 13"/>
          <p:cNvSpPr>
            <a:spLocks noChangeArrowheads="1"/>
          </p:cNvSpPr>
          <p:nvPr/>
        </p:nvSpPr>
        <p:spPr bwMode="auto">
          <a:xfrm>
            <a:off x="4111625" y="324485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433 MHz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66" name="Прямоугольник 14"/>
          <p:cNvSpPr>
            <a:spLocks noChangeArrowheads="1"/>
          </p:cNvSpPr>
          <p:nvPr/>
        </p:nvSpPr>
        <p:spPr bwMode="auto">
          <a:xfrm>
            <a:off x="5219700" y="3357563"/>
            <a:ext cx="908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CVD-11</a:t>
            </a:r>
            <a:r>
              <a:rPr lang="ru-RU" altLang="ru-RU">
                <a:solidFill>
                  <a:srgbClr val="0095E5"/>
                </a:solidFill>
                <a:latin typeface="PT Sans Narrow" pitchFamily="34" charset="-52"/>
              </a:rPr>
              <a:t>2</a:t>
            </a:r>
          </a:p>
        </p:txBody>
      </p:sp>
      <p:sp>
        <p:nvSpPr>
          <p:cNvPr id="49167" name="Прямоугольник 15"/>
          <p:cNvSpPr>
            <a:spLocks noChangeArrowheads="1"/>
          </p:cNvSpPr>
          <p:nvPr/>
        </p:nvSpPr>
        <p:spPr bwMode="auto">
          <a:xfrm>
            <a:off x="3011488" y="3398838"/>
            <a:ext cx="906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CVD-11</a:t>
            </a:r>
            <a:r>
              <a:rPr lang="ru-RU" altLang="ru-RU">
                <a:solidFill>
                  <a:srgbClr val="0095E5"/>
                </a:solidFill>
                <a:latin typeface="PT Sans Narrow" pitchFamily="34" charset="-52"/>
              </a:rPr>
              <a:t>2</a:t>
            </a:r>
          </a:p>
        </p:txBody>
      </p:sp>
      <p:sp>
        <p:nvSpPr>
          <p:cNvPr id="49168" name="Прямоугольник 16"/>
          <p:cNvSpPr>
            <a:spLocks noChangeArrowheads="1"/>
          </p:cNvSpPr>
          <p:nvPr/>
        </p:nvSpPr>
        <p:spPr bwMode="auto">
          <a:xfrm>
            <a:off x="4670425" y="3914775"/>
            <a:ext cx="71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250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69" name="Прямоугольник 17"/>
          <p:cNvSpPr>
            <a:spLocks noChangeArrowheads="1"/>
          </p:cNvSpPr>
          <p:nvPr/>
        </p:nvSpPr>
        <p:spPr bwMode="auto">
          <a:xfrm>
            <a:off x="4111625" y="4716463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433 MHz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70" name="Прямоугольник 18"/>
          <p:cNvSpPr>
            <a:spLocks noChangeArrowheads="1"/>
          </p:cNvSpPr>
          <p:nvPr/>
        </p:nvSpPr>
        <p:spPr bwMode="auto">
          <a:xfrm>
            <a:off x="5802313" y="3914775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250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71" name="Прямоугольник 19"/>
          <p:cNvSpPr>
            <a:spLocks noChangeArrowheads="1"/>
          </p:cNvSpPr>
          <p:nvPr/>
        </p:nvSpPr>
        <p:spPr bwMode="auto">
          <a:xfrm>
            <a:off x="2706688" y="4359275"/>
            <a:ext cx="712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250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72" name="Прямоугольник 20"/>
          <p:cNvSpPr>
            <a:spLocks noChangeArrowheads="1"/>
          </p:cNvSpPr>
          <p:nvPr/>
        </p:nvSpPr>
        <p:spPr bwMode="auto">
          <a:xfrm>
            <a:off x="3482975" y="4343400"/>
            <a:ext cx="712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00"/>
                </a:solidFill>
                <a:latin typeface="PT Sans Narrow" pitchFamily="34" charset="-52"/>
              </a:rPr>
              <a:t>250 m</a:t>
            </a:r>
            <a:endParaRPr lang="ru-RU" altLang="ru-RU">
              <a:solidFill>
                <a:srgbClr val="FF0000"/>
              </a:solidFill>
              <a:latin typeface="PT Sans Narrow" pitchFamily="34" charset="-52"/>
            </a:endParaRPr>
          </a:p>
        </p:txBody>
      </p:sp>
      <p:sp>
        <p:nvSpPr>
          <p:cNvPr id="49173" name="Прямоугольник 21"/>
          <p:cNvSpPr>
            <a:spLocks noChangeArrowheads="1"/>
          </p:cNvSpPr>
          <p:nvPr/>
        </p:nvSpPr>
        <p:spPr bwMode="auto">
          <a:xfrm>
            <a:off x="4859338" y="5729288"/>
            <a:ext cx="64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latin typeface="PT Sans Narrow" pitchFamily="34" charset="-52"/>
              </a:rPr>
              <a:t>SBSM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49174" name="Прямоугольник 22"/>
          <p:cNvSpPr>
            <a:spLocks noChangeArrowheads="1"/>
          </p:cNvSpPr>
          <p:nvPr/>
        </p:nvSpPr>
        <p:spPr bwMode="auto">
          <a:xfrm>
            <a:off x="5795963" y="4710113"/>
            <a:ext cx="908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0095E5"/>
                </a:solidFill>
                <a:latin typeface="PT Sans Narrow" pitchFamily="34" charset="-52"/>
              </a:rPr>
              <a:t>CVD-11</a:t>
            </a:r>
            <a:r>
              <a:rPr lang="ru-RU" altLang="ru-RU">
                <a:solidFill>
                  <a:srgbClr val="0095E5"/>
                </a:solidFill>
                <a:latin typeface="PT Sans Narrow" pitchFamily="34" charset="-52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1403350" y="4437063"/>
            <a:ext cx="1087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>
                <a:latin typeface="PT Sans Narrow" pitchFamily="34" charset="-52"/>
              </a:rPr>
              <a:t>Глубина 0,3 м</a:t>
            </a: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1371600" y="5732463"/>
            <a:ext cx="14747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>
                <a:latin typeface="PT Sans Narrow" pitchFamily="34" charset="-52"/>
              </a:rPr>
              <a:t>Сейсмоприемник</a:t>
            </a:r>
          </a:p>
        </p:txBody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827088" y="1776413"/>
            <a:ext cx="4608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tx1"/>
                </a:solidFill>
                <a:latin typeface="PT Sans Narrow" pitchFamily="34" charset="-52"/>
              </a:rPr>
              <a:t>Сейсмический извещатель </a:t>
            </a:r>
            <a:r>
              <a:rPr lang="en-US" altLang="ru-RU" b="1">
                <a:solidFill>
                  <a:schemeClr val="tx1"/>
                </a:solidFill>
                <a:latin typeface="PT Sans Narrow" pitchFamily="34" charset="-52"/>
              </a:rPr>
              <a:t>CVD-114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288" y="252413"/>
            <a:ext cx="4608512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PT Sans Narrow" panose="020B0506020203020204" pitchFamily="34" charset="-52"/>
              </a:rPr>
              <a:t>Сейсмический извещатель </a:t>
            </a:r>
            <a:r>
              <a:rPr lang="en-US" b="1" dirty="0">
                <a:solidFill>
                  <a:schemeClr val="tx1"/>
                </a:solidFill>
                <a:latin typeface="PT Sans Narrow" panose="020B0506020203020204" pitchFamily="34" charset="-52"/>
              </a:rPr>
              <a:t>CVD-114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PT Sans Narrow" panose="020B0506020203020204" pitchFamily="34" charset="-52"/>
              </a:rPr>
              <a:t>Два фланга по 250 м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PT Sans Narrow" panose="020B0506020203020204" pitchFamily="34" charset="-52"/>
              </a:rPr>
              <a:t>Контроль целостности чувствительного элемента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PT Sans Narrow" panose="020B0506020203020204" pitchFamily="34" charset="-52"/>
              </a:rPr>
              <a:t>Адаптивный к внешней среде порог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PT Sans Narrow" panose="020B0506020203020204" pitchFamily="34" charset="-52"/>
              </a:rPr>
              <a:t>Обнаружение: перелаз, проход, подкоп, проезд т/с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750" y="295275"/>
            <a:ext cx="5903913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PT Sans Narrow" panose="020B0506020203020204" pitchFamily="34" charset="-52"/>
              </a:rPr>
              <a:t>Трибоэлектрический извещатель </a:t>
            </a:r>
            <a:r>
              <a:rPr lang="en-US" b="1" dirty="0">
                <a:solidFill>
                  <a:schemeClr val="tx1"/>
                </a:solidFill>
                <a:latin typeface="PT Sans Narrow" panose="020B0506020203020204" pitchFamily="34" charset="-52"/>
              </a:rPr>
              <a:t>CVD-11</a:t>
            </a:r>
            <a:r>
              <a:rPr lang="ru-RU" b="1" dirty="0">
                <a:solidFill>
                  <a:schemeClr val="tx1"/>
                </a:solidFill>
                <a:latin typeface="PT Sans Narrow" panose="020B0506020203020204" pitchFamily="34" charset="-52"/>
              </a:rPr>
              <a:t>2</a:t>
            </a:r>
            <a:endParaRPr lang="en-US" b="1" dirty="0">
              <a:solidFill>
                <a:schemeClr val="tx1"/>
              </a:solidFill>
              <a:latin typeface="PT Sans Narrow" panose="020B0506020203020204" pitchFamily="34" charset="-52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Два фланга по 250 м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Контроль целостности чувствительного элемента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Адаптивный к внешней среде порог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Обнаружение: перелаз, разрушение, подкоп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Раздельная обработка высоких и низких частот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2565400"/>
            <a:ext cx="431800" cy="17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229" name="Прямоугольник 2"/>
          <p:cNvSpPr>
            <a:spLocks noChangeArrowheads="1"/>
          </p:cNvSpPr>
          <p:nvPr/>
        </p:nvSpPr>
        <p:spPr bwMode="auto">
          <a:xfrm>
            <a:off x="2905125" y="2227263"/>
            <a:ext cx="19542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b="1">
                <a:solidFill>
                  <a:schemeClr val="tx1"/>
                </a:solidFill>
                <a:latin typeface="PT Sans Narrow" pitchFamily="34" charset="-52"/>
              </a:rPr>
              <a:t>Трибоэлектрический извещатель </a:t>
            </a:r>
            <a:r>
              <a:rPr lang="en-US" altLang="ru-RU" sz="1600" b="1">
                <a:solidFill>
                  <a:schemeClr val="tx1"/>
                </a:solidFill>
                <a:latin typeface="PT Sans Narrow" pitchFamily="34" charset="-52"/>
              </a:rPr>
              <a:t>CVD-11</a:t>
            </a:r>
            <a:r>
              <a:rPr lang="ru-RU" altLang="ru-RU" sz="1600" b="1">
                <a:solidFill>
                  <a:schemeClr val="tx1"/>
                </a:solidFill>
                <a:latin typeface="PT Sans Narrow" pitchFamily="34" charset="-52"/>
              </a:rPr>
              <a:t>2</a:t>
            </a:r>
            <a:endParaRPr lang="en-US" altLang="ru-RU" sz="1600" b="1">
              <a:solidFill>
                <a:schemeClr val="tx1"/>
              </a:solidFill>
              <a:latin typeface="PT Sans Narrow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179388" y="549275"/>
            <a:ext cx="590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tx1"/>
                </a:solidFill>
                <a:latin typeface="PT Sans Narrow" pitchFamily="34" charset="-52"/>
              </a:rPr>
              <a:t>Инфракрасный пассивный извещатель </a:t>
            </a:r>
            <a:r>
              <a:rPr lang="en-US" altLang="ru-RU" b="1">
                <a:solidFill>
                  <a:schemeClr val="tx1"/>
                </a:solidFill>
                <a:latin typeface="PT Sans Narrow" pitchFamily="34" charset="-52"/>
              </a:rPr>
              <a:t>CVD-1</a:t>
            </a:r>
            <a:r>
              <a:rPr lang="ru-RU" altLang="ru-RU" b="1">
                <a:solidFill>
                  <a:schemeClr val="tx1"/>
                </a:solidFill>
                <a:latin typeface="PT Sans Narrow" pitchFamily="34" charset="-52"/>
              </a:rPr>
              <a:t>02</a:t>
            </a:r>
            <a:endParaRPr lang="en-US" altLang="ru-RU" b="1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5508625" y="2997200"/>
            <a:ext cx="5903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FontTx/>
              <a:buChar char="-"/>
            </a:pPr>
            <a:r>
              <a:rPr lang="ru-RU" altLang="ru-RU">
                <a:latin typeface="PT Sans Narrow" pitchFamily="34" charset="-52"/>
              </a:rPr>
              <a:t>Зона обнаружения 50 м</a:t>
            </a:r>
          </a:p>
          <a:p>
            <a:pPr>
              <a:buFontTx/>
              <a:buChar char="-"/>
            </a:pPr>
            <a:r>
              <a:rPr lang="ru-RU" altLang="ru-RU">
                <a:latin typeface="PT Sans Narrow" pitchFamily="34" charset="-52"/>
              </a:rPr>
              <a:t>Цифровая обработка сигнала</a:t>
            </a:r>
          </a:p>
          <a:p>
            <a:pPr>
              <a:buFontTx/>
              <a:buChar char="-"/>
            </a:pPr>
            <a:r>
              <a:rPr lang="ru-RU" altLang="ru-RU">
                <a:latin typeface="PT Sans Narrow" pitchFamily="34" charset="-52"/>
              </a:rPr>
              <a:t>Контроль исправности извещателя</a:t>
            </a:r>
          </a:p>
          <a:p>
            <a:pPr>
              <a:buFontTx/>
              <a:buChar char="-"/>
            </a:pPr>
            <a:r>
              <a:rPr lang="ru-RU" altLang="ru-RU">
                <a:latin typeface="PT Sans Narrow" pitchFamily="34" charset="-52"/>
              </a:rPr>
              <a:t>Высокая помехозащищенность</a:t>
            </a:r>
            <a:endParaRPr lang="en-US" altLang="ru-RU">
              <a:latin typeface="PT Sans Narrow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288" y="188913"/>
            <a:ext cx="5905500" cy="2338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PT Sans Narrow" panose="020B0506020203020204" pitchFamily="34" charset="-52"/>
              </a:rPr>
              <a:t>Радиоволновой извещатель </a:t>
            </a:r>
            <a:r>
              <a:rPr lang="en-US" b="1" dirty="0">
                <a:solidFill>
                  <a:schemeClr val="tx1"/>
                </a:solidFill>
                <a:latin typeface="PT Sans Narrow" panose="020B0506020203020204" pitchFamily="34" charset="-52"/>
              </a:rPr>
              <a:t>CVD-1</a:t>
            </a:r>
            <a:r>
              <a:rPr lang="ru-RU" b="1" dirty="0">
                <a:solidFill>
                  <a:schemeClr val="tx1"/>
                </a:solidFill>
                <a:latin typeface="PT Sans Narrow" panose="020B0506020203020204" pitchFamily="34" charset="-52"/>
              </a:rPr>
              <a:t>05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Зона обнаружения 200 м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Частота </a:t>
            </a:r>
            <a:r>
              <a:rPr lang="en-US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10</a:t>
            </a: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 ГГц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Высота травяного покрова до 0,5 м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Вероятность обнаружения 0,99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Адаптивный к внешней среде порог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Контроль исправности составных частей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Малая зона отчуждения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T Sans Narrow" panose="020B0506020203020204" pitchFamily="34" charset="-52"/>
              </a:rPr>
              <a:t>Контроль уровня помех</a:t>
            </a:r>
          </a:p>
        </p:txBody>
      </p:sp>
      <p:sp>
        <p:nvSpPr>
          <p:cNvPr id="54276" name="TextBox 7"/>
          <p:cNvSpPr txBox="1">
            <a:spLocks noChangeArrowheads="1"/>
          </p:cNvSpPr>
          <p:nvPr/>
        </p:nvSpPr>
        <p:spPr bwMode="auto">
          <a:xfrm>
            <a:off x="1403350" y="2528888"/>
            <a:ext cx="590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solidFill>
                  <a:schemeClr val="tx1"/>
                </a:solidFill>
                <a:latin typeface="PT Sans Narrow" pitchFamily="34" charset="-52"/>
              </a:rPr>
              <a:t>Радиоволновой извещатель </a:t>
            </a:r>
            <a:r>
              <a:rPr lang="en-US" altLang="ru-RU" sz="1400">
                <a:solidFill>
                  <a:schemeClr val="tx1"/>
                </a:solidFill>
                <a:latin typeface="PT Sans Narrow" pitchFamily="34" charset="-52"/>
              </a:rPr>
              <a:t>CVD-1</a:t>
            </a:r>
            <a:r>
              <a:rPr lang="ru-RU" altLang="ru-RU" sz="1400">
                <a:solidFill>
                  <a:schemeClr val="tx1"/>
                </a:solidFill>
                <a:latin typeface="PT Sans Narrow" pitchFamily="34" charset="-52"/>
              </a:rPr>
              <a:t>05</a:t>
            </a:r>
          </a:p>
        </p:txBody>
      </p:sp>
      <p:sp>
        <p:nvSpPr>
          <p:cNvPr id="54277" name="TextBox 8"/>
          <p:cNvSpPr txBox="1">
            <a:spLocks noChangeArrowheads="1"/>
          </p:cNvSpPr>
          <p:nvPr/>
        </p:nvSpPr>
        <p:spPr bwMode="auto">
          <a:xfrm flipH="1">
            <a:off x="6516688" y="4941888"/>
            <a:ext cx="10795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latin typeface="PT Sans Narrow" pitchFamily="34" charset="-52"/>
              </a:rPr>
              <a:t>Мертвая зона</a:t>
            </a:r>
          </a:p>
        </p:txBody>
      </p:sp>
      <p:pic>
        <p:nvPicPr>
          <p:cNvPr id="5427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851150"/>
            <a:ext cx="647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10"/>
          <p:cNvSpPr txBox="1">
            <a:spLocks noChangeArrowheads="1"/>
          </p:cNvSpPr>
          <p:nvPr/>
        </p:nvSpPr>
        <p:spPr bwMode="auto">
          <a:xfrm>
            <a:off x="3492500" y="2909888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tx1"/>
                </a:solidFill>
                <a:latin typeface="PT Sans Narrow" pitchFamily="34" charset="-52"/>
              </a:rPr>
              <a:t>200 м</a:t>
            </a:r>
            <a:endParaRPr lang="ru-RU" altLang="ru-RU" sz="1600">
              <a:solidFill>
                <a:schemeClr val="tx1"/>
              </a:solidFill>
              <a:latin typeface="PT Sans Narrow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Прямоугольник 2"/>
          <p:cNvSpPr>
            <a:spLocks noChangeArrowheads="1"/>
          </p:cNvSpPr>
          <p:nvPr/>
        </p:nvSpPr>
        <p:spPr bwMode="auto">
          <a:xfrm>
            <a:off x="2484438" y="44450"/>
            <a:ext cx="561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>
                <a:latin typeface="PT Sans Narrow" pitchFamily="34" charset="-52"/>
              </a:rPr>
              <a:t>Пример предполагаемого проектного решения</a:t>
            </a:r>
          </a:p>
        </p:txBody>
      </p:sp>
      <p:grpSp>
        <p:nvGrpSpPr>
          <p:cNvPr id="56324" name="Группа 6"/>
          <p:cNvGrpSpPr>
            <a:grpSpLocks/>
          </p:cNvGrpSpPr>
          <p:nvPr/>
        </p:nvGrpSpPr>
        <p:grpSpPr bwMode="auto">
          <a:xfrm>
            <a:off x="5795963" y="2997200"/>
            <a:ext cx="3527425" cy="3433763"/>
            <a:chOff x="5773688" y="2420555"/>
            <a:chExt cx="3104727" cy="3041769"/>
          </a:xfrm>
        </p:grpSpPr>
        <p:sp>
          <p:nvSpPr>
            <p:cNvPr id="56329" name="Овал 3"/>
            <p:cNvSpPr>
              <a:spLocks noChangeArrowheads="1"/>
            </p:cNvSpPr>
            <p:nvPr/>
          </p:nvSpPr>
          <p:spPr bwMode="auto">
            <a:xfrm>
              <a:off x="5773688" y="2420555"/>
              <a:ext cx="3104727" cy="3041769"/>
            </a:xfrm>
            <a:prstGeom prst="ellipse">
              <a:avLst/>
            </a:prstGeom>
            <a:solidFill>
              <a:srgbClr val="0066FF">
                <a:alpha val="2862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56330" name="Овал 8"/>
            <p:cNvSpPr>
              <a:spLocks noChangeArrowheads="1"/>
            </p:cNvSpPr>
            <p:nvPr/>
          </p:nvSpPr>
          <p:spPr bwMode="auto">
            <a:xfrm>
              <a:off x="6020544" y="2645296"/>
              <a:ext cx="2664296" cy="2592288"/>
            </a:xfrm>
            <a:prstGeom prst="ellipse">
              <a:avLst/>
            </a:prstGeom>
            <a:solidFill>
              <a:srgbClr val="00B8FF">
                <a:alpha val="2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pic>
        <p:nvPicPr>
          <p:cNvPr id="56325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2" r="33659"/>
          <a:stretch>
            <a:fillRect/>
          </a:stretch>
        </p:blipFill>
        <p:spPr bwMode="auto">
          <a:xfrm>
            <a:off x="6559550" y="3811588"/>
            <a:ext cx="1430338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598863"/>
            <a:ext cx="4540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684213"/>
            <a:ext cx="1765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1"/>
          <p:cNvSpPr txBox="1">
            <a:spLocks noChangeArrowheads="1"/>
          </p:cNvSpPr>
          <p:nvPr/>
        </p:nvSpPr>
        <p:spPr bwMode="auto">
          <a:xfrm>
            <a:off x="7880350" y="1041400"/>
            <a:ext cx="1276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>
                <a:latin typeface="PT Sans Narrow" pitchFamily="34" charset="-52"/>
              </a:rPr>
              <a:t>Застава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/>
          <a:stretch>
            <a:fillRect/>
          </a:stretch>
        </p:blipFill>
        <p:spPr bwMode="auto">
          <a:xfrm>
            <a:off x="755650" y="111125"/>
            <a:ext cx="748982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1"/>
          <p:cNvSpPr txBox="1">
            <a:spLocks noChangeArrowheads="1"/>
          </p:cNvSpPr>
          <p:nvPr/>
        </p:nvSpPr>
        <p:spPr bwMode="auto">
          <a:xfrm>
            <a:off x="935038" y="111125"/>
            <a:ext cx="3060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Caption" pitchFamily="34" charset="-52"/>
              </a:rPr>
              <a:t>Высота 2500 м</a:t>
            </a:r>
          </a:p>
          <a:p>
            <a:endParaRPr lang="ru-RU" altLang="ru-RU">
              <a:latin typeface="PT Sans Caption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 flipH="1">
            <a:off x="187325" y="2841625"/>
            <a:ext cx="6508750" cy="200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7C8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PT Sans Narrow" panose="020B0506020203020204" pitchFamily="34" charset="-52"/>
              <a:cs typeface="Lucida Sans Unicode" charset="0"/>
            </a:endParaRPr>
          </a:p>
        </p:txBody>
      </p:sp>
      <p:sp>
        <p:nvSpPr>
          <p:cNvPr id="8195" name="AutoShape 2" descr="Image result for ÑÐ¸Ð»ÑÑÑ ÑÐµÐ»Ð¾Ð²ÐµÐºÐ°"/>
          <p:cNvSpPr>
            <a:spLocks noChangeAspect="1" noChangeArrowheads="1"/>
          </p:cNvSpPr>
          <p:nvPr/>
        </p:nvSpPr>
        <p:spPr bwMode="auto">
          <a:xfrm>
            <a:off x="155575" y="1012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PT Sans Narrow" pitchFamily="34" charset="-52"/>
            </a:endParaRPr>
          </a:p>
        </p:txBody>
      </p:sp>
      <p:pic>
        <p:nvPicPr>
          <p:cNvPr id="8196" name="Picture 6" descr="Image result for ÑÐ¸Ð»ÑÑÑ ÑÐµÐ»Ð¾Ð²ÐµÐºÐ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3" b="5502"/>
          <a:stretch>
            <a:fillRect/>
          </a:stretch>
        </p:blipFill>
        <p:spPr bwMode="auto">
          <a:xfrm>
            <a:off x="7967663" y="2032000"/>
            <a:ext cx="481012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Прямоугольник 6"/>
          <p:cNvSpPr>
            <a:spLocks noChangeArrowheads="1"/>
          </p:cNvSpPr>
          <p:nvPr/>
        </p:nvSpPr>
        <p:spPr bwMode="auto">
          <a:xfrm>
            <a:off x="153988" y="2365375"/>
            <a:ext cx="6126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Дальность обнаружения цели типа «человек» видеокамерой</a:t>
            </a:r>
          </a:p>
        </p:txBody>
      </p:sp>
      <p:sp>
        <p:nvSpPr>
          <p:cNvPr id="8198" name="Прямоугольник 7"/>
          <p:cNvSpPr>
            <a:spLocks noChangeArrowheads="1"/>
          </p:cNvSpPr>
          <p:nvPr/>
        </p:nvSpPr>
        <p:spPr bwMode="auto">
          <a:xfrm>
            <a:off x="6704013" y="2757488"/>
            <a:ext cx="1149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до 10000 м</a:t>
            </a:r>
          </a:p>
        </p:txBody>
      </p:sp>
      <p:sp>
        <p:nvSpPr>
          <p:cNvPr id="8199" name="Прямоугольник 11"/>
          <p:cNvSpPr>
            <a:spLocks noChangeArrowheads="1"/>
          </p:cNvSpPr>
          <p:nvPr/>
        </p:nvSpPr>
        <p:spPr bwMode="auto">
          <a:xfrm>
            <a:off x="153988" y="3067050"/>
            <a:ext cx="7351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Дальность обнаружения цели типа «автомобиль» видеокамерой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 flipH="1">
            <a:off x="263525" y="4953000"/>
            <a:ext cx="5245100" cy="1984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PT Sans Narrow" panose="020B0506020203020204" pitchFamily="34" charset="-52"/>
              <a:cs typeface="Lucida Sans Unicode" charset="0"/>
            </a:endParaRPr>
          </a:p>
        </p:txBody>
      </p:sp>
      <p:pic>
        <p:nvPicPr>
          <p:cNvPr id="8201" name="Picture 6" descr="Image result for ÑÐ¸Ð»ÑÑÑ ÑÐµÐ»Ð¾Ð²ÐµÐºÐ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3" b="5502"/>
          <a:stretch>
            <a:fillRect/>
          </a:stretch>
        </p:blipFill>
        <p:spPr bwMode="auto">
          <a:xfrm>
            <a:off x="8134350" y="4167188"/>
            <a:ext cx="5381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Прямоугольник 20"/>
          <p:cNvSpPr>
            <a:spLocks noChangeArrowheads="1"/>
          </p:cNvSpPr>
          <p:nvPr/>
        </p:nvSpPr>
        <p:spPr bwMode="auto">
          <a:xfrm>
            <a:off x="173038" y="4443413"/>
            <a:ext cx="7405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Дальность обнаружения цели типа «человек» тепловизором </a:t>
            </a:r>
            <a:r>
              <a:rPr lang="en-US" altLang="ru-RU">
                <a:latin typeface="PT Sans Narrow" pitchFamily="34" charset="-52"/>
              </a:rPr>
              <a:t>DVS</a:t>
            </a:r>
            <a:r>
              <a:rPr lang="ru-RU" altLang="ru-RU">
                <a:latin typeface="PT Sans Narrow" pitchFamily="34" charset="-52"/>
              </a:rPr>
              <a:t>-</a:t>
            </a:r>
            <a:r>
              <a:rPr lang="ru-RU" altLang="ru-RU" b="1">
                <a:latin typeface="PT Sans Narrow" pitchFamily="34" charset="-52"/>
              </a:rPr>
              <a:t>8615</a:t>
            </a:r>
            <a:r>
              <a:rPr lang="en-US" altLang="ru-RU" b="1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8203" name="Прямоугольник 21"/>
          <p:cNvSpPr>
            <a:spLocks noChangeArrowheads="1"/>
          </p:cNvSpPr>
          <p:nvPr/>
        </p:nvSpPr>
        <p:spPr bwMode="auto">
          <a:xfrm>
            <a:off x="5632450" y="4879975"/>
            <a:ext cx="104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до 4000 м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 flipH="1">
            <a:off x="195263" y="3457575"/>
            <a:ext cx="6508750" cy="200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7C8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PT Sans Narrow" panose="020B0506020203020204" pitchFamily="34" charset="-52"/>
              <a:cs typeface="Lucida Sans Unicode" charset="0"/>
            </a:endParaRPr>
          </a:p>
        </p:txBody>
      </p:sp>
      <p:pic>
        <p:nvPicPr>
          <p:cNvPr id="8205" name="Picture 8" descr="Image result for ÑÐ¸Ð»ÑÑÑ Ð´Ð¶Ð¸Ð¿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2778125"/>
            <a:ext cx="11398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Прямоугольник 28"/>
          <p:cNvSpPr>
            <a:spLocks noChangeArrowheads="1"/>
          </p:cNvSpPr>
          <p:nvPr/>
        </p:nvSpPr>
        <p:spPr bwMode="auto">
          <a:xfrm>
            <a:off x="179388" y="5391150"/>
            <a:ext cx="7405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Дальность обнаружения цели типа «автомобиль» тепловизором </a:t>
            </a:r>
            <a:r>
              <a:rPr lang="en-US" altLang="ru-RU">
                <a:latin typeface="PT Sans Narrow" pitchFamily="34" charset="-52"/>
              </a:rPr>
              <a:t>DVS</a:t>
            </a:r>
            <a:r>
              <a:rPr lang="ru-RU" altLang="ru-RU">
                <a:latin typeface="PT Sans Narrow" pitchFamily="34" charset="-52"/>
              </a:rPr>
              <a:t>-</a:t>
            </a:r>
            <a:r>
              <a:rPr lang="ru-RU" altLang="ru-RU" b="1">
                <a:latin typeface="PT Sans Narrow" pitchFamily="34" charset="-52"/>
              </a:rPr>
              <a:t>8615</a:t>
            </a:r>
            <a:r>
              <a:rPr lang="en-US" altLang="ru-RU" b="1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pic>
        <p:nvPicPr>
          <p:cNvPr id="8207" name="Picture 8" descr="Image result for ÑÐ¸Ð»ÑÑÑ Ð´Ð¶Ð¸Ð¿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214938"/>
            <a:ext cx="128746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Прямоугольник 24"/>
          <p:cNvSpPr>
            <a:spLocks noChangeArrowheads="1"/>
          </p:cNvSpPr>
          <p:nvPr/>
        </p:nvSpPr>
        <p:spPr bwMode="auto">
          <a:xfrm>
            <a:off x="6626225" y="5810250"/>
            <a:ext cx="104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до 7900 м</a:t>
            </a:r>
          </a:p>
        </p:txBody>
      </p:sp>
      <p:sp>
        <p:nvSpPr>
          <p:cNvPr id="32" name="Прямоугольник 31"/>
          <p:cNvSpPr/>
          <p:nvPr/>
        </p:nvSpPr>
        <p:spPr bwMode="auto">
          <a:xfrm flipH="1">
            <a:off x="287338" y="5881688"/>
            <a:ext cx="6246812" cy="21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PT Sans Narrow" panose="020B0506020203020204" pitchFamily="34" charset="-52"/>
              <a:cs typeface="Lucida Sans Unicode" charset="0"/>
            </a:endParaRPr>
          </a:p>
        </p:txBody>
      </p:sp>
      <p:sp>
        <p:nvSpPr>
          <p:cNvPr id="8210" name="Прямоугольник 37"/>
          <p:cNvSpPr>
            <a:spLocks noChangeArrowheads="1"/>
          </p:cNvSpPr>
          <p:nvPr/>
        </p:nvSpPr>
        <p:spPr bwMode="auto">
          <a:xfrm>
            <a:off x="6711950" y="3325813"/>
            <a:ext cx="1149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до 10000 м</a:t>
            </a:r>
          </a:p>
        </p:txBody>
      </p:sp>
      <p:pic>
        <p:nvPicPr>
          <p:cNvPr id="8211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3542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2" name="Прямоугольник 6"/>
          <p:cNvSpPr>
            <a:spLocks noChangeArrowheads="1"/>
          </p:cNvSpPr>
          <p:nvPr/>
        </p:nvSpPr>
        <p:spPr bwMode="auto">
          <a:xfrm>
            <a:off x="3471863" y="490538"/>
            <a:ext cx="6124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200">
                <a:latin typeface="PT Sans Narrow" pitchFamily="34" charset="-52"/>
              </a:rPr>
              <a:t>Оптико-электронный модуль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3606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611188" y="404813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Caption" pitchFamily="34" charset="-52"/>
              </a:rPr>
              <a:t>Примеры применения системы </a:t>
            </a:r>
            <a:r>
              <a:rPr lang="en-US" altLang="ru-RU">
                <a:latin typeface="PT Sans Caption" pitchFamily="34" charset="-52"/>
              </a:rPr>
              <a:t>Observer </a:t>
            </a:r>
            <a:r>
              <a:rPr lang="ru-RU" altLang="ru-RU">
                <a:latin typeface="PT Sans Caption" pitchFamily="34" charset="-52"/>
              </a:rPr>
              <a:t>в различных уголках России</a:t>
            </a:r>
          </a:p>
          <a:p>
            <a:endParaRPr lang="ru-RU" altLang="ru-RU">
              <a:latin typeface="PT Sans Caption" pitchFamily="34" charset="-52"/>
            </a:endParaRPr>
          </a:p>
        </p:txBody>
      </p:sp>
      <p:pic>
        <p:nvPicPr>
          <p:cNvPr id="6144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89455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196975"/>
            <a:ext cx="89662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2971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1989138"/>
            <a:ext cx="2662238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16113"/>
            <a:ext cx="27051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81075"/>
            <a:ext cx="32670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1466850" y="333375"/>
            <a:ext cx="8208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solidFill>
                  <a:schemeClr val="tx2"/>
                </a:solidFill>
                <a:latin typeface="PT Sans Narrow" pitchFamily="34" charset="-52"/>
              </a:rPr>
              <a:t>Системы надежно работают в разных климатических зонах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536575" y="0"/>
            <a:ext cx="8283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Caption" pitchFamily="34" charset="-52"/>
              </a:rPr>
              <a:t>Бангладеш 								В эксплуатации с 2016 года</a:t>
            </a:r>
          </a:p>
          <a:p>
            <a:endParaRPr lang="ru-RU" altLang="ru-RU">
              <a:latin typeface="PT Sans Caption" pitchFamily="34" charset="-52"/>
            </a:endParaRPr>
          </a:p>
        </p:txBody>
      </p:sp>
      <p:pic>
        <p:nvPicPr>
          <p:cNvPr id="6758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47700"/>
            <a:ext cx="3692525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573463"/>
            <a:ext cx="205422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625475"/>
            <a:ext cx="21050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931863" y="981075"/>
            <a:ext cx="8208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Высота 2500-2600 метров над уровнем моря</a:t>
            </a:r>
          </a:p>
          <a:p>
            <a:endParaRPr lang="ru-RU" altLang="ru-RU">
              <a:latin typeface="PT Sans Narrow" pitchFamily="34" charset="-52"/>
            </a:endParaRPr>
          </a:p>
        </p:txBody>
      </p:sp>
      <p:pic>
        <p:nvPicPr>
          <p:cNvPr id="6963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620713"/>
            <a:ext cx="9144001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1"/>
          <p:cNvSpPr txBox="1">
            <a:spLocks noChangeArrowheads="1"/>
          </p:cNvSpPr>
          <p:nvPr/>
        </p:nvSpPr>
        <p:spPr bwMode="auto">
          <a:xfrm>
            <a:off x="6588125" y="1196975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>
              <a:solidFill>
                <a:schemeClr val="tx1"/>
              </a:solidFill>
              <a:latin typeface="PT Sans Caption" pitchFamily="34" charset="-52"/>
            </a:endParaRPr>
          </a:p>
          <a:p>
            <a:endParaRPr lang="ru-RU" altLang="ru-RU">
              <a:solidFill>
                <a:schemeClr val="tx1"/>
              </a:solidFill>
              <a:latin typeface="PT Sans Caption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>
            <a:fillRect/>
          </a:stretch>
        </p:blipFill>
        <p:spPr bwMode="auto">
          <a:xfrm>
            <a:off x="539750" y="476250"/>
            <a:ext cx="821055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3597275" cy="60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/>
          <a:stretch>
            <a:fillRect/>
          </a:stretch>
        </p:blipFill>
        <p:spPr bwMode="auto">
          <a:xfrm>
            <a:off x="4102100" y="458788"/>
            <a:ext cx="4710113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3192463"/>
            <a:ext cx="1939925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1" r="4987"/>
          <a:stretch>
            <a:fillRect/>
          </a:stretch>
        </p:blipFill>
        <p:spPr bwMode="auto">
          <a:xfrm>
            <a:off x="4102100" y="3184525"/>
            <a:ext cx="2768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Box 1"/>
          <p:cNvSpPr txBox="1">
            <a:spLocks noChangeArrowheads="1"/>
          </p:cNvSpPr>
          <p:nvPr/>
        </p:nvSpPr>
        <p:spPr bwMode="auto">
          <a:xfrm>
            <a:off x="536575" y="0"/>
            <a:ext cx="8208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Caption" pitchFamily="34" charset="-52"/>
              </a:rPr>
              <a:t>Мурманская область                                В эксплуатации с 2012 года</a:t>
            </a:r>
          </a:p>
          <a:p>
            <a:endParaRPr lang="ru-RU" altLang="ru-RU">
              <a:latin typeface="PT Sans Caption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5580063" y="365125"/>
            <a:ext cx="30241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tx1"/>
                </a:solidFill>
                <a:latin typeface="PT Sans Caption" pitchFamily="34" charset="-52"/>
              </a:rPr>
              <a:t>Ретранслятор для беспроводной передачи данных</a:t>
            </a:r>
          </a:p>
          <a:p>
            <a:endParaRPr lang="ru-RU" altLang="ru-RU">
              <a:solidFill>
                <a:schemeClr val="tx1"/>
              </a:solidFill>
              <a:latin typeface="PT Sans Caption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728663"/>
            <a:ext cx="4389438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0"/>
            <a:ext cx="51831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60350"/>
            <a:ext cx="913923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388" y="138113"/>
          <a:ext cx="4033837" cy="6115050"/>
        </p:xfrm>
        <a:graphic>
          <a:graphicData uri="http://schemas.openxmlformats.org/drawingml/2006/table">
            <a:tbl>
              <a:tblPr/>
              <a:tblGrid>
                <a:gridCol w="3457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992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Дальность обнаружения цели типа «человек» видеокамерой дальнего обзора, не менее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10000 м</a:t>
                      </a:r>
                      <a:endParaRPr kumimoji="0" lang="ru-RU" altLang="ru-RU" sz="11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992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Дальность обнаружения цели типа «человек» тепловизором, не менее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4000 м</a:t>
                      </a:r>
                      <a:endParaRPr kumimoji="0" lang="ru-RU" altLang="ru-RU" sz="11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992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Дальность обнаружения цели типа «автомобиль» видеокамерой дальнего обзора, не менее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10000 м</a:t>
                      </a:r>
                      <a:endParaRPr kumimoji="0" lang="ru-RU" altLang="ru-RU" sz="11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992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Дальность обнаружения цели типа «автомобиль»  тепловизором, не менее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7900 м</a:t>
                      </a:r>
                      <a:endParaRPr kumimoji="0" lang="ru-RU" altLang="ru-RU" sz="11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992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Режим автоматического сканирования заданных контрольных точек с обнаружением целей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до 30 точек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3277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Режим наведения видеокамеры на объект двумя нажатиями кнопки манипулятора типа «мышь» по видеоизображению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3277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Режим наведения видеокамеры на объект двумя нажатиями кнопки  манипулятора типа «мышь» по карте местности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183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Режим автоматического обнаружения и сопровождения целей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721">
                <a:tc>
                  <a:txBody>
                    <a:bodyPr/>
                    <a:lstStyle>
                      <a:lvl1pPr indent="20638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Режим интеллектуального энергосбережения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186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Получение и интеллектуальная обработка извещений от охранных извещателей любого типа, установленных на охраняемом периметре или рубеже 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  <a:endParaRPr kumimoji="0" lang="ru-RU" alt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8244" marR="48244" marT="11550" marB="1155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429125" y="115888"/>
          <a:ext cx="4464050" cy="6651625"/>
        </p:xfrm>
        <a:graphic>
          <a:graphicData uri="http://schemas.openxmlformats.org/drawingml/2006/table">
            <a:tbl>
              <a:tblPr/>
              <a:tblGrid>
                <a:gridCol w="3311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73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Дальность организации радиорелейного канала связи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до 30 км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3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Скорость передачи информации в радиоканале, не менее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40 Мбит/с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3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Мощность солнечных модулей (</a:t>
                      </a:r>
                      <a:r>
                        <a:rPr kumimoji="0" lang="en-US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DVL</a:t>
                      </a: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-717), не более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0 Вт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19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Емкость аккумуляторных батарей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1600 Ач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3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Удаленный мониторинг аккумуляторных батарей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6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Диапазон частот радиорелейной связи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2400–6425 Гц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19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Срок службы изделия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7 лет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64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Температурный диапазон линейного поста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-40</a:t>
                      </a:r>
                      <a:r>
                        <a:rPr kumimoji="0" lang="de-DE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 +50</a:t>
                      </a:r>
                      <a:r>
                        <a:rPr kumimoji="0" lang="de-DE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764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Температурный диапазон станционного поста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+5</a:t>
                      </a:r>
                      <a:r>
                        <a:rPr kumimoji="0" lang="de-DE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 +45</a:t>
                      </a:r>
                      <a:r>
                        <a:rPr kumimoji="0" lang="de-DE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12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Электропитание линейного поста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Электропитание станционного поста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48В±17%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~220В 50 Гц</a:t>
                      </a:r>
                      <a:endParaRPr kumimoji="0" lang="ru-RU" altLang="ru-RU" sz="13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73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Время восстановления работоспособности, не более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5 мин.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73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Время автономной работы при полностью заряженных АКБ, не менее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kumimoji="0" lang="ru-RU" altLang="ru-RU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altLang="ru-RU" sz="13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57022" marR="57022" marT="13522" marB="135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Объект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/>
          <a:stretch>
            <a:fillRect/>
          </a:stretch>
        </p:blipFill>
        <p:spPr>
          <a:xfrm>
            <a:off x="-3175" y="0"/>
            <a:ext cx="9140825" cy="6837363"/>
          </a:xfrm>
        </p:spPr>
      </p:pic>
      <p:sp>
        <p:nvSpPr>
          <p:cNvPr id="4" name="Прямоугольник 3"/>
          <p:cNvSpPr/>
          <p:nvPr/>
        </p:nvSpPr>
        <p:spPr>
          <a:xfrm>
            <a:off x="179512" y="1187664"/>
            <a:ext cx="4536504" cy="4011399"/>
          </a:xfrm>
          <a:prstGeom prst="rect">
            <a:avLst/>
          </a:prstGeom>
          <a:effectLst>
            <a:glow rad="19050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ru-RU" altLang="ru-RU" sz="3200" dirty="0">
                <a:latin typeface="PT Sans Narrow" panose="020B0506020203020204" pitchFamily="34" charset="-52"/>
              </a:rPr>
              <a:t>Аванпост</a:t>
            </a:r>
            <a:r>
              <a:rPr lang="en-US" altLang="ru-RU" sz="2400" dirty="0">
                <a:latin typeface="PT Sans Narrow" panose="020B0506020203020204" pitchFamily="34" charset="-52"/>
              </a:rPr>
              <a:t> </a:t>
            </a:r>
            <a:r>
              <a:rPr lang="ru-RU" altLang="ru-RU" sz="2400" dirty="0">
                <a:latin typeface="PT Sans Narrow" panose="020B0506020203020204" pitchFamily="34" charset="-52"/>
              </a:rPr>
              <a:t>обеспечивает:</a:t>
            </a:r>
          </a:p>
          <a:p>
            <a:pPr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ru-RU" altLang="ru-RU" sz="2400" dirty="0">
                <a:latin typeface="PT Sans Narrow" panose="020B0506020203020204" pitchFamily="34" charset="-52"/>
              </a:rPr>
              <a:t>Постоянное </a:t>
            </a:r>
            <a:r>
              <a:rPr lang="ru-RU" altLang="ru-RU" sz="2000" dirty="0">
                <a:latin typeface="PT Sans Narrow" panose="020B0506020203020204" pitchFamily="34" charset="-52"/>
              </a:rPr>
              <a:t>наблюдение за участками границы</a:t>
            </a:r>
            <a:r>
              <a:rPr lang="ru-RU" altLang="ru-RU" sz="2400" dirty="0">
                <a:latin typeface="PT Sans Narrow" panose="020B0506020203020204" pitchFamily="34" charset="-52"/>
              </a:rPr>
              <a:t> необеспеченными </a:t>
            </a:r>
            <a:r>
              <a:rPr lang="ru-RU" altLang="ru-RU" sz="2000" dirty="0">
                <a:latin typeface="PT Sans Narrow" panose="020B0506020203020204" pitchFamily="34" charset="-52"/>
              </a:rPr>
              <a:t>промышленной</a:t>
            </a:r>
            <a:r>
              <a:rPr lang="ru-RU" altLang="ru-RU" sz="2400" dirty="0">
                <a:latin typeface="PT Sans Narrow" panose="020B0506020203020204" pitchFamily="34" charset="-52"/>
              </a:rPr>
              <a:t> электроэнергией;</a:t>
            </a:r>
          </a:p>
          <a:p>
            <a:pPr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endParaRPr lang="ru-RU" altLang="ru-RU" sz="2400" dirty="0">
              <a:latin typeface="PT Sans Narrow" panose="020B0506020203020204" pitchFamily="34" charset="-52"/>
            </a:endParaRPr>
          </a:p>
          <a:p>
            <a:pPr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ru-RU" sz="2800" dirty="0">
                <a:latin typeface="PT Sans Narrow" panose="020B0506020203020204" pitchFamily="34" charset="-52"/>
              </a:rPr>
              <a:t>Контроль и наблюдение </a:t>
            </a:r>
            <a:r>
              <a:rPr lang="ru-RU" sz="2000" dirty="0">
                <a:latin typeface="PT Sans Narrow" panose="020B0506020203020204" pitchFamily="34" charset="-52"/>
              </a:rPr>
              <a:t>за границей, получение</a:t>
            </a:r>
            <a:r>
              <a:rPr lang="ru-RU" sz="2400" dirty="0">
                <a:latin typeface="PT Sans Narrow" panose="020B0506020203020204" pitchFamily="34" charset="-52"/>
              </a:rPr>
              <a:t> оперативной информации </a:t>
            </a:r>
            <a:r>
              <a:rPr lang="ru-RU" sz="2000" dirty="0">
                <a:latin typeface="PT Sans Narrow" panose="020B0506020203020204" pitchFamily="34" charset="-52"/>
              </a:rPr>
              <a:t>из точек, где невозможно </a:t>
            </a:r>
            <a:r>
              <a:rPr lang="ru-RU" sz="2400" dirty="0">
                <a:latin typeface="PT Sans Narrow" panose="020B0506020203020204" pitchFamily="34" charset="-52"/>
              </a:rPr>
              <a:t>непрерывное </a:t>
            </a:r>
            <a:r>
              <a:rPr lang="ru-RU" sz="2000" dirty="0">
                <a:latin typeface="PT Sans Narrow" panose="020B0506020203020204" pitchFamily="34" charset="-52"/>
              </a:rPr>
              <a:t>нахождение</a:t>
            </a:r>
            <a:r>
              <a:rPr lang="ru-RU" sz="2400" dirty="0">
                <a:latin typeface="PT Sans Narrow" panose="020B0506020203020204" pitchFamily="34" charset="-52"/>
              </a:rPr>
              <a:t> пограничных нарядов.</a:t>
            </a:r>
            <a:endParaRPr lang="en-US" altLang="ru-RU" sz="2400" dirty="0">
              <a:latin typeface="PT Sans Narrow" panose="020B0506020203020204" pitchFamily="34" charset="-52"/>
            </a:endParaRPr>
          </a:p>
        </p:txBody>
      </p:sp>
      <p:sp>
        <p:nvSpPr>
          <p:cNvPr id="12294" name="Прямоугольник 4"/>
          <p:cNvSpPr>
            <a:spLocks noChangeArrowheads="1"/>
          </p:cNvSpPr>
          <p:nvPr/>
        </p:nvSpPr>
        <p:spPr bwMode="auto">
          <a:xfrm>
            <a:off x="6516688" y="3573463"/>
            <a:ext cx="2620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>
                <a:srgbClr val="000000"/>
              </a:buClr>
              <a:buSzPct val="100000"/>
            </a:pPr>
            <a:r>
              <a:rPr lang="ru-RU" altLang="ru-RU" sz="1200">
                <a:latin typeface="PT Sans Narrow" pitchFamily="34" charset="-52"/>
              </a:rPr>
              <a:t>Для эффективной охраны границы необходимо 3 наряда по 3 человека</a:t>
            </a: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7019925" y="5199063"/>
            <a:ext cx="11525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00" dirty="0">
                <a:latin typeface="PT Sans Narrow" panose="020B0506020203020204" pitchFamily="34" charset="-52"/>
              </a:rPr>
              <a:t>застава</a:t>
            </a:r>
            <a:endParaRPr lang="ru-RU" altLang="ru-RU" sz="1050" dirty="0">
              <a:latin typeface="PT Sans Narrow" panose="020B0506020203020204" pitchFamily="34" charset="-52"/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6650038" y="1479550"/>
            <a:ext cx="1152525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00" dirty="0">
                <a:latin typeface="PT Sans Narrow" panose="020B0506020203020204" pitchFamily="34" charset="-52"/>
              </a:rPr>
              <a:t>Ущелье 2</a:t>
            </a:r>
            <a:endParaRPr lang="ru-RU" altLang="ru-RU" sz="1050" dirty="0">
              <a:latin typeface="PT Sans Narrow" panose="020B0506020203020204" pitchFamily="34" charset="-52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838700" y="1844675"/>
            <a:ext cx="1152525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00" dirty="0">
                <a:latin typeface="PT Sans Narrow" panose="020B0506020203020204" pitchFamily="34" charset="-52"/>
              </a:rPr>
              <a:t>Ущелье 1</a:t>
            </a:r>
            <a:endParaRPr lang="ru-RU" altLang="ru-RU" sz="1050" dirty="0">
              <a:latin typeface="PT Sans Narrow" panose="020B0506020203020204" pitchFamily="34" charset="-52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8316913" y="1322388"/>
            <a:ext cx="1152525" cy="247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00" dirty="0">
                <a:latin typeface="PT Sans Narrow" panose="020B0506020203020204" pitchFamily="34" charset="-52"/>
              </a:rPr>
              <a:t>Ущелье 3</a:t>
            </a:r>
            <a:endParaRPr lang="ru-RU" altLang="ru-RU" sz="1050" dirty="0">
              <a:latin typeface="PT Sans Narrow" panose="020B0506020203020204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679" y="908720"/>
            <a:ext cx="4298305" cy="3354765"/>
          </a:xfrm>
          <a:prstGeom prst="rect">
            <a:avLst/>
          </a:prstGeom>
          <a:effectLst>
            <a:glow rad="19050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latin typeface="PT Sans Narrow" panose="020B0506020203020204" pitchFamily="34" charset="-52"/>
              </a:rPr>
              <a:t>Аванпост</a:t>
            </a:r>
          </a:p>
          <a:p>
            <a:pPr>
              <a:defRPr/>
            </a:pPr>
            <a:r>
              <a:rPr lang="ru-RU" sz="2400" dirty="0">
                <a:latin typeface="PT Sans Narrow" panose="020B0506020203020204" pitchFamily="34" charset="-52"/>
              </a:rPr>
              <a:t>обеспечивает </a:t>
            </a:r>
            <a:r>
              <a:rPr lang="ru-RU" sz="2800" dirty="0">
                <a:latin typeface="PT Sans Narrow" panose="020B0506020203020204" pitchFamily="34" charset="-52"/>
              </a:rPr>
              <a:t>круглосуточное</a:t>
            </a:r>
            <a:r>
              <a:rPr lang="ru-RU" sz="2400" dirty="0">
                <a:latin typeface="PT Sans Narrow" panose="020B0506020203020204" pitchFamily="34" charset="-52"/>
              </a:rPr>
              <a:t> обнаружение нарушителей в любую погоду. </a:t>
            </a:r>
          </a:p>
          <a:p>
            <a:pPr>
              <a:defRPr/>
            </a:pPr>
            <a:endParaRPr lang="ru-RU" sz="2400" dirty="0">
              <a:latin typeface="PT Sans Narrow" panose="020B0506020203020204" pitchFamily="34" charset="-52"/>
            </a:endParaRPr>
          </a:p>
          <a:p>
            <a:pPr>
              <a:defRPr/>
            </a:pPr>
            <a:r>
              <a:rPr lang="ru-RU" sz="2400" dirty="0">
                <a:latin typeface="PT Sans Narrow" panose="020B0506020203020204" pitchFamily="34" charset="-52"/>
              </a:rPr>
              <a:t>Имеет собственное </a:t>
            </a:r>
            <a:r>
              <a:rPr lang="ru-RU" sz="2800" dirty="0">
                <a:latin typeface="PT Sans Narrow" panose="020B0506020203020204" pitchFamily="34" charset="-52"/>
              </a:rPr>
              <a:t>автономное</a:t>
            </a:r>
            <a:r>
              <a:rPr lang="ru-RU" sz="2400" dirty="0">
                <a:latin typeface="PT Sans Narrow" panose="020B0506020203020204" pitchFamily="34" charset="-52"/>
              </a:rPr>
              <a:t> электропитание</a:t>
            </a:r>
            <a:r>
              <a:rPr lang="ru-RU" sz="2800" dirty="0">
                <a:latin typeface="PT Sans Narrow" panose="020B0506020203020204" pitchFamily="34" charset="-52"/>
              </a:rPr>
              <a:t>, не требует </a:t>
            </a:r>
            <a:r>
              <a:rPr lang="ru-RU" sz="2400" dirty="0">
                <a:latin typeface="PT Sans Narrow" panose="020B0506020203020204" pitchFamily="34" charset="-52"/>
              </a:rPr>
              <a:t>прокладки кабельных коммуникаций.</a:t>
            </a:r>
            <a:endParaRPr lang="en-US" sz="2400" dirty="0">
              <a:latin typeface="PT Sans Narrow" panose="020B0506020203020204" pitchFamily="34" charset="-52"/>
            </a:endParaRPr>
          </a:p>
        </p:txBody>
      </p:sp>
      <p:sp>
        <p:nvSpPr>
          <p:cNvPr id="14342" name="TextBox 2"/>
          <p:cNvSpPr txBox="1">
            <a:spLocks noChangeArrowheads="1"/>
          </p:cNvSpPr>
          <p:nvPr/>
        </p:nvSpPr>
        <p:spPr bwMode="auto">
          <a:xfrm>
            <a:off x="0" y="5170488"/>
            <a:ext cx="4056063" cy="9223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Для эффективной охраны границы необходим 1 оператор, который может эксплуатировать несколько автономных постов Аванпост</a:t>
            </a:r>
            <a:endParaRPr lang="en-US" altLang="ru-RU">
              <a:latin typeface="PT Sans Narrow" pitchFamily="34" charset="-52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908550" y="1946275"/>
            <a:ext cx="1152525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00" dirty="0">
                <a:latin typeface="PT Sans Narrow" panose="020B0506020203020204" pitchFamily="34" charset="-52"/>
              </a:rPr>
              <a:t>Ущелье 1</a:t>
            </a:r>
            <a:endParaRPr lang="ru-RU" altLang="ru-RU" sz="1050" dirty="0">
              <a:latin typeface="PT Sans Narrow" panose="020B0506020203020204" pitchFamily="34" charset="-52"/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6659563" y="1557338"/>
            <a:ext cx="11525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00" dirty="0">
                <a:latin typeface="PT Sans Narrow" panose="020B0506020203020204" pitchFamily="34" charset="-52"/>
              </a:rPr>
              <a:t>Ущелье 2</a:t>
            </a:r>
            <a:endParaRPr lang="ru-RU" altLang="ru-RU" sz="1050" dirty="0">
              <a:latin typeface="PT Sans Narrow" panose="020B0506020203020204" pitchFamily="34" charset="-52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296275" y="1412875"/>
            <a:ext cx="1152525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00" dirty="0">
                <a:latin typeface="PT Sans Narrow" panose="020B0506020203020204" pitchFamily="34" charset="-52"/>
              </a:rPr>
              <a:t>Ущелье 3</a:t>
            </a:r>
            <a:endParaRPr lang="ru-RU" altLang="ru-RU" sz="1050" dirty="0">
              <a:latin typeface="PT Sans Narrow" panose="020B0506020203020204" pitchFamily="34" charset="-52"/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7118350" y="5170488"/>
            <a:ext cx="11525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00" dirty="0">
                <a:latin typeface="PT Sans Narrow" panose="020B0506020203020204" pitchFamily="34" charset="-52"/>
              </a:rPr>
              <a:t>застава</a:t>
            </a:r>
            <a:endParaRPr lang="ru-RU" altLang="ru-RU" sz="1050" dirty="0">
              <a:latin typeface="PT Sans Narrow" panose="020B0506020203020204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/>
          <a:stretch>
            <a:fillRect/>
          </a:stretch>
        </p:blipFill>
        <p:spPr bwMode="auto">
          <a:xfrm>
            <a:off x="-36513" y="-9525"/>
            <a:ext cx="9180513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323850" y="115888"/>
            <a:ext cx="46799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200">
                <a:latin typeface="PT Sans Narrow" pitchFamily="34" charset="-52"/>
              </a:rPr>
              <a:t>Муром</a:t>
            </a:r>
          </a:p>
          <a:p>
            <a:r>
              <a:rPr lang="ru-RU" altLang="ru-RU">
                <a:latin typeface="PT Sans Narrow" pitchFamily="34" charset="-52"/>
              </a:rPr>
              <a:t>Автономный мобильный комплекс видео- и тепловизионного наблюдения</a:t>
            </a:r>
          </a:p>
          <a:p>
            <a:endParaRPr lang="ru-RU" altLang="ru-RU">
              <a:latin typeface="PT Sans Narrow" pitchFamily="34" charset="-52"/>
            </a:endParaRPr>
          </a:p>
        </p:txBody>
      </p:sp>
      <p:sp>
        <p:nvSpPr>
          <p:cNvPr id="16388" name="Прямоугольник 5"/>
          <p:cNvSpPr>
            <a:spLocks noChangeArrowheads="1"/>
          </p:cNvSpPr>
          <p:nvPr/>
        </p:nvSpPr>
        <p:spPr bwMode="auto">
          <a:xfrm>
            <a:off x="611188" y="1806575"/>
            <a:ext cx="4681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chemeClr val="tx1"/>
                </a:solidFill>
                <a:latin typeface="PT Sans Narrow" pitchFamily="34" charset="-52"/>
              </a:rPr>
              <a:t>Время установки 30 мин</a:t>
            </a:r>
          </a:p>
        </p:txBody>
      </p:sp>
      <p:sp>
        <p:nvSpPr>
          <p:cNvPr id="16389" name="Прямоугольник 6"/>
          <p:cNvSpPr>
            <a:spLocks noChangeArrowheads="1"/>
          </p:cNvSpPr>
          <p:nvPr/>
        </p:nvSpPr>
        <p:spPr bwMode="auto">
          <a:xfrm>
            <a:off x="0" y="2997200"/>
            <a:ext cx="46799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latin typeface="PT Sans Narrow" pitchFamily="34" charset="-52"/>
              </a:rPr>
              <a:t>КРУГЛОСУТОЧНОЕ </a:t>
            </a:r>
          </a:p>
          <a:p>
            <a:r>
              <a:rPr lang="ru-RU" altLang="ru-RU" sz="1600">
                <a:latin typeface="PT Sans Narrow" pitchFamily="34" charset="-52"/>
              </a:rPr>
              <a:t>видеонаблюдение</a:t>
            </a:r>
          </a:p>
          <a:p>
            <a:r>
              <a:rPr lang="ru-RU" altLang="ru-RU" sz="1600">
                <a:latin typeface="PT Sans Narrow" pitchFamily="34" charset="-52"/>
              </a:rPr>
              <a:t>в видимом и инфракрасном диапазоне</a:t>
            </a:r>
          </a:p>
        </p:txBody>
      </p:sp>
      <p:sp>
        <p:nvSpPr>
          <p:cNvPr id="16390" name="Прямоугольник 7"/>
          <p:cNvSpPr>
            <a:spLocks noChangeArrowheads="1"/>
          </p:cNvSpPr>
          <p:nvPr/>
        </p:nvSpPr>
        <p:spPr bwMode="auto">
          <a:xfrm>
            <a:off x="0" y="4386263"/>
            <a:ext cx="3348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tx1"/>
                </a:solidFill>
                <a:latin typeface="PT Sans Narrow" pitchFamily="34" charset="-52"/>
              </a:rPr>
              <a:t>Перевозка любым транспортом</a:t>
            </a:r>
          </a:p>
        </p:txBody>
      </p:sp>
      <p:sp>
        <p:nvSpPr>
          <p:cNvPr id="16391" name="Прямоугольник 8"/>
          <p:cNvSpPr>
            <a:spLocks noChangeArrowheads="1"/>
          </p:cNvSpPr>
          <p:nvPr/>
        </p:nvSpPr>
        <p:spPr bwMode="auto">
          <a:xfrm>
            <a:off x="5940425" y="4122738"/>
            <a:ext cx="46799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>
                <a:solidFill>
                  <a:schemeClr val="tx1"/>
                </a:solidFill>
                <a:latin typeface="PT Sans Narrow" pitchFamily="34" charset="-52"/>
              </a:rPr>
              <a:t>Полная </a:t>
            </a:r>
          </a:p>
          <a:p>
            <a:r>
              <a:rPr lang="ru-RU" altLang="ru-RU" sz="2800">
                <a:solidFill>
                  <a:schemeClr val="tx1"/>
                </a:solidFill>
                <a:latin typeface="PT Sans Narrow" pitchFamily="34" charset="-52"/>
              </a:rPr>
              <a:t>автономность</a:t>
            </a:r>
            <a:r>
              <a:rPr lang="ru-RU" altLang="ru-RU">
                <a:solidFill>
                  <a:schemeClr val="tx1"/>
                </a:solidFill>
                <a:latin typeface="PT Sans Narrow" pitchFamily="34" charset="-52"/>
              </a:rPr>
              <a:t> </a:t>
            </a:r>
            <a:r>
              <a:rPr lang="ru-RU" altLang="ru-RU" sz="2000">
                <a:solidFill>
                  <a:schemeClr val="tx1"/>
                </a:solidFill>
                <a:latin typeface="PT Sans Narrow" pitchFamily="34" charset="-52"/>
              </a:rPr>
              <a:t>работы</a:t>
            </a:r>
            <a:endParaRPr lang="ru-RU" altLang="ru-RU">
              <a:solidFill>
                <a:schemeClr val="tx1"/>
              </a:solidFill>
              <a:latin typeface="PT Sans Narrow" pitchFamily="34" charset="-52"/>
            </a:endParaRPr>
          </a:p>
        </p:txBody>
      </p:sp>
      <p:sp>
        <p:nvSpPr>
          <p:cNvPr id="16392" name="Прямоугольник 9"/>
          <p:cNvSpPr>
            <a:spLocks noChangeArrowheads="1"/>
          </p:cNvSpPr>
          <p:nvPr/>
        </p:nvSpPr>
        <p:spPr bwMode="auto">
          <a:xfrm rot="-2656637">
            <a:off x="5895975" y="766763"/>
            <a:ext cx="416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>
                <a:latin typeface="PT Sans Narrow" pitchFamily="34" charset="-52"/>
              </a:rPr>
              <a:t>Дальность обнаружения </a:t>
            </a:r>
            <a:r>
              <a:rPr lang="ru-RU" altLang="ru-RU" sz="2000">
                <a:latin typeface="PT Sans Narrow" pitchFamily="34" charset="-52"/>
              </a:rPr>
              <a:t>10</a:t>
            </a:r>
            <a:r>
              <a:rPr lang="ru-RU" altLang="ru-RU" sz="1600">
                <a:latin typeface="PT Sans Narrow" pitchFamily="34" charset="-52"/>
              </a:rPr>
              <a:t> км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 flipH="1">
            <a:off x="187325" y="2841625"/>
            <a:ext cx="6508750" cy="200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7C8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PT Sans Narrow" panose="020B0506020203020204" pitchFamily="34" charset="-52"/>
              <a:cs typeface="Lucida Sans Unicode" charset="0"/>
            </a:endParaRPr>
          </a:p>
        </p:txBody>
      </p:sp>
      <p:sp>
        <p:nvSpPr>
          <p:cNvPr id="18435" name="AutoShape 2" descr="Image result for ÑÐ¸Ð»ÑÑÑ ÑÐµÐ»Ð¾Ð²ÐµÐºÐ°"/>
          <p:cNvSpPr>
            <a:spLocks noChangeAspect="1" noChangeArrowheads="1"/>
          </p:cNvSpPr>
          <p:nvPr/>
        </p:nvSpPr>
        <p:spPr bwMode="auto">
          <a:xfrm>
            <a:off x="155575" y="1012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PT Sans Narrow" pitchFamily="34" charset="-52"/>
            </a:endParaRPr>
          </a:p>
        </p:txBody>
      </p:sp>
      <p:pic>
        <p:nvPicPr>
          <p:cNvPr id="18436" name="Picture 6" descr="Image result for ÑÐ¸Ð»ÑÑÑ ÑÐµÐ»Ð¾Ð²ÐµÐºÐ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3" b="5502"/>
          <a:stretch>
            <a:fillRect/>
          </a:stretch>
        </p:blipFill>
        <p:spPr bwMode="auto">
          <a:xfrm>
            <a:off x="7967663" y="2032000"/>
            <a:ext cx="481012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6"/>
          <p:cNvSpPr>
            <a:spLocks noChangeArrowheads="1"/>
          </p:cNvSpPr>
          <p:nvPr/>
        </p:nvSpPr>
        <p:spPr bwMode="auto">
          <a:xfrm>
            <a:off x="153988" y="2365375"/>
            <a:ext cx="6126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Дальность обнаружения цели типа «человек» видеокамерой</a:t>
            </a:r>
          </a:p>
        </p:txBody>
      </p:sp>
      <p:sp>
        <p:nvSpPr>
          <p:cNvPr id="18438" name="Прямоугольник 7"/>
          <p:cNvSpPr>
            <a:spLocks noChangeArrowheads="1"/>
          </p:cNvSpPr>
          <p:nvPr/>
        </p:nvSpPr>
        <p:spPr bwMode="auto">
          <a:xfrm>
            <a:off x="6704013" y="2757488"/>
            <a:ext cx="1149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до 10000 м</a:t>
            </a:r>
          </a:p>
        </p:txBody>
      </p:sp>
      <p:sp>
        <p:nvSpPr>
          <p:cNvPr id="18439" name="Прямоугольник 11"/>
          <p:cNvSpPr>
            <a:spLocks noChangeArrowheads="1"/>
          </p:cNvSpPr>
          <p:nvPr/>
        </p:nvSpPr>
        <p:spPr bwMode="auto">
          <a:xfrm>
            <a:off x="153988" y="3067050"/>
            <a:ext cx="7351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Дальность обнаружения цели типа «автомобиль» видеокамерой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 flipH="1">
            <a:off x="263525" y="4953000"/>
            <a:ext cx="5245100" cy="1984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PT Sans Narrow" panose="020B0506020203020204" pitchFamily="34" charset="-52"/>
              <a:cs typeface="Lucida Sans Unicode" charset="0"/>
            </a:endParaRPr>
          </a:p>
        </p:txBody>
      </p:sp>
      <p:pic>
        <p:nvPicPr>
          <p:cNvPr id="18441" name="Picture 6" descr="Image result for ÑÐ¸Ð»ÑÑÑ ÑÐµÐ»Ð¾Ð²ÐµÐºÐ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3" b="5502"/>
          <a:stretch>
            <a:fillRect/>
          </a:stretch>
        </p:blipFill>
        <p:spPr bwMode="auto">
          <a:xfrm>
            <a:off x="8134350" y="4167188"/>
            <a:ext cx="5381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Прямоугольник 20"/>
          <p:cNvSpPr>
            <a:spLocks noChangeArrowheads="1"/>
          </p:cNvSpPr>
          <p:nvPr/>
        </p:nvSpPr>
        <p:spPr bwMode="auto">
          <a:xfrm>
            <a:off x="173038" y="4443413"/>
            <a:ext cx="7405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Дальность обнаружения цели типа «человек» тепловизором </a:t>
            </a:r>
            <a:r>
              <a:rPr lang="en-US" altLang="ru-RU">
                <a:latin typeface="PT Sans Narrow" pitchFamily="34" charset="-52"/>
              </a:rPr>
              <a:t>DVS</a:t>
            </a:r>
            <a:r>
              <a:rPr lang="ru-RU" altLang="ru-RU">
                <a:latin typeface="PT Sans Narrow" pitchFamily="34" charset="-52"/>
              </a:rPr>
              <a:t>-</a:t>
            </a:r>
            <a:r>
              <a:rPr lang="ru-RU" altLang="ru-RU" b="1">
                <a:latin typeface="PT Sans Narrow" pitchFamily="34" charset="-52"/>
              </a:rPr>
              <a:t>8615</a:t>
            </a:r>
            <a:r>
              <a:rPr lang="en-US" altLang="ru-RU" b="1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sp>
        <p:nvSpPr>
          <p:cNvPr id="18443" name="Прямоугольник 21"/>
          <p:cNvSpPr>
            <a:spLocks noChangeArrowheads="1"/>
          </p:cNvSpPr>
          <p:nvPr/>
        </p:nvSpPr>
        <p:spPr bwMode="auto">
          <a:xfrm>
            <a:off x="5632450" y="4879975"/>
            <a:ext cx="104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до 4000 м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 flipH="1">
            <a:off x="195263" y="3457575"/>
            <a:ext cx="6508750" cy="200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7C8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PT Sans Narrow" panose="020B0506020203020204" pitchFamily="34" charset="-52"/>
              <a:cs typeface="Lucida Sans Unicode" charset="0"/>
            </a:endParaRPr>
          </a:p>
        </p:txBody>
      </p:sp>
      <p:pic>
        <p:nvPicPr>
          <p:cNvPr id="18445" name="Picture 8" descr="Image result for ÑÐ¸Ð»ÑÑÑ Ð´Ð¶Ð¸Ð¿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2778125"/>
            <a:ext cx="11398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Прямоугольник 28"/>
          <p:cNvSpPr>
            <a:spLocks noChangeArrowheads="1"/>
          </p:cNvSpPr>
          <p:nvPr/>
        </p:nvSpPr>
        <p:spPr bwMode="auto">
          <a:xfrm>
            <a:off x="179388" y="5391150"/>
            <a:ext cx="7405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Дальность обнаружения цели типа «автомобиль» тепловизором </a:t>
            </a:r>
            <a:r>
              <a:rPr lang="en-US" altLang="ru-RU">
                <a:latin typeface="PT Sans Narrow" pitchFamily="34" charset="-52"/>
              </a:rPr>
              <a:t>DVS</a:t>
            </a:r>
            <a:r>
              <a:rPr lang="ru-RU" altLang="ru-RU">
                <a:latin typeface="PT Sans Narrow" pitchFamily="34" charset="-52"/>
              </a:rPr>
              <a:t>-</a:t>
            </a:r>
            <a:r>
              <a:rPr lang="ru-RU" altLang="ru-RU" b="1">
                <a:latin typeface="PT Sans Narrow" pitchFamily="34" charset="-52"/>
              </a:rPr>
              <a:t>8615</a:t>
            </a:r>
            <a:r>
              <a:rPr lang="en-US" altLang="ru-RU" b="1">
                <a:latin typeface="PT Sans Narrow" pitchFamily="34" charset="-52"/>
              </a:rPr>
              <a:t>M</a:t>
            </a:r>
            <a:endParaRPr lang="ru-RU" altLang="ru-RU">
              <a:latin typeface="PT Sans Narrow" pitchFamily="34" charset="-52"/>
            </a:endParaRPr>
          </a:p>
        </p:txBody>
      </p:sp>
      <p:pic>
        <p:nvPicPr>
          <p:cNvPr id="18447" name="Picture 8" descr="Image result for ÑÐ¸Ð»ÑÑÑ Ð´Ð¶Ð¸Ð¿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214938"/>
            <a:ext cx="128746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Прямоугольник 24"/>
          <p:cNvSpPr>
            <a:spLocks noChangeArrowheads="1"/>
          </p:cNvSpPr>
          <p:nvPr/>
        </p:nvSpPr>
        <p:spPr bwMode="auto">
          <a:xfrm>
            <a:off x="6626225" y="5810250"/>
            <a:ext cx="104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до 7900 м</a:t>
            </a:r>
          </a:p>
        </p:txBody>
      </p:sp>
      <p:sp>
        <p:nvSpPr>
          <p:cNvPr id="32" name="Прямоугольник 31"/>
          <p:cNvSpPr/>
          <p:nvPr/>
        </p:nvSpPr>
        <p:spPr bwMode="auto">
          <a:xfrm flipH="1">
            <a:off x="287338" y="5881688"/>
            <a:ext cx="6246812" cy="21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PT Sans Narrow" panose="020B0506020203020204" pitchFamily="34" charset="-52"/>
              <a:cs typeface="Lucida Sans Unicode" charset="0"/>
            </a:endParaRPr>
          </a:p>
        </p:txBody>
      </p:sp>
      <p:sp>
        <p:nvSpPr>
          <p:cNvPr id="18450" name="Прямоугольник 37"/>
          <p:cNvSpPr>
            <a:spLocks noChangeArrowheads="1"/>
          </p:cNvSpPr>
          <p:nvPr/>
        </p:nvSpPr>
        <p:spPr bwMode="auto">
          <a:xfrm>
            <a:off x="6711950" y="3325813"/>
            <a:ext cx="1149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latin typeface="PT Sans Narrow" pitchFamily="34" charset="-52"/>
              </a:rPr>
              <a:t>до 10000 м</a:t>
            </a:r>
          </a:p>
        </p:txBody>
      </p:sp>
      <p:pic>
        <p:nvPicPr>
          <p:cNvPr id="18451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3542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Прямоугольник 6"/>
          <p:cNvSpPr>
            <a:spLocks noChangeArrowheads="1"/>
          </p:cNvSpPr>
          <p:nvPr/>
        </p:nvSpPr>
        <p:spPr bwMode="auto">
          <a:xfrm>
            <a:off x="3471863" y="490538"/>
            <a:ext cx="6124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200">
                <a:latin typeface="PT Sans Narrow" pitchFamily="34" charset="-52"/>
              </a:rPr>
              <a:t>Оптико-электронный модуль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76600" y="333375"/>
          <a:ext cx="5400675" cy="6007100"/>
        </p:xfrm>
        <a:graphic>
          <a:graphicData uri="http://schemas.openxmlformats.org/drawingml/2006/table">
            <a:tbl>
              <a:tblPr/>
              <a:tblGrid>
                <a:gridCol w="2227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723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Режим автоматического сканирования заданных контрольных точек с обнаружением целей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до 30 точек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99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Разрешение видеоизображения при частоте 25 к/сек,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пикс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- тепловизора </a:t>
                      </a: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SDP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-8615</a:t>
                      </a: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M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- видеокамеры дальнего обзора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640x480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   2592х1944 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321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Режим наведения видеокамеры на объект двумя нажатиями кнопки манипулятора типа «мышь» по видеоизображению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321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Режим наведения видеокамеры на объект двумя нажатиями кнопки  манипулятора типа «мышь» по карте местности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321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Сектор обзора видеокамеры: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- по горизонтали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- по вертикали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360</a:t>
                      </a:r>
                      <a:r>
                        <a:rPr kumimoji="0" lang="de-DE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°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±45°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T Sans Narrow" panose="020B0506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Дальность организации радиорелейного канала связи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 км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Скорость передачи информации в радиоканале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до 40 Мбит/с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Высота мачты STS-10903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5,2 м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Мощность солнечных модулей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400 Вт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Суммарная емкость блоков АКБ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200 Ач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Удаленный мониторинг напряжения АКБ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Диапазон частот каналов связи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5 ГГц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Срок службы изделия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7 лет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3723"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Электропитание составных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частей комплекса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Напряжение постоянного тока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24В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3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Напряжение переменного тока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220В 50 Гц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Расчет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3 чел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3723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Среднее время разворачивания комплекса группой из  2х человек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 ч 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5125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Время выхода комплекса в рабочий режим</a:t>
                      </a:r>
                    </a:p>
                  </a:txBody>
                  <a:tcPr marL="33495" marR="33495" marT="8264" marB="82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 Narrow" panose="020B0506020203020204" pitchFamily="34" charset="-52"/>
                          <a:cs typeface="Times New Roman" panose="02020603050405020304" pitchFamily="18" charset="0"/>
                        </a:rPr>
                        <a:t>5 м</a:t>
                      </a:r>
                    </a:p>
                  </a:txBody>
                  <a:tcPr marL="33495" marR="33495" marT="8264" marB="82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20543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/>
          <a:stretch>
            <a:fillRect/>
          </a:stretch>
        </p:blipFill>
        <p:spPr bwMode="auto">
          <a:xfrm>
            <a:off x="179388" y="620713"/>
            <a:ext cx="28797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11229</TotalTime>
  <Words>2689</Words>
  <Application>Microsoft Office PowerPoint</Application>
  <PresentationFormat>Экран (4:3)</PresentationFormat>
  <Paragraphs>477</Paragraphs>
  <Slides>41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Lucida Sans Unicode</vt:lpstr>
      <vt:lpstr>Calibri</vt:lpstr>
      <vt:lpstr>PT Sans Caption</vt:lpstr>
      <vt:lpstr>PT Sans Narrow</vt:lpstr>
      <vt:lpstr>Times New Roman</vt:lpstr>
      <vt:lpstr>Arial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name</dc:creator>
  <cp:lastModifiedBy>user</cp:lastModifiedBy>
  <cp:revision>1480</cp:revision>
  <cp:lastPrinted>1601-01-01T00:00:00Z</cp:lastPrinted>
  <dcterms:created xsi:type="dcterms:W3CDTF">2008-04-04T11:54:52Z</dcterms:created>
  <dcterms:modified xsi:type="dcterms:W3CDTF">2021-05-11T14:49:00Z</dcterms:modified>
</cp:coreProperties>
</file>